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5" r:id="rId1"/>
  </p:sldMasterIdLst>
  <p:notesMasterIdLst>
    <p:notesMasterId r:id="rId28"/>
  </p:notesMasterIdLst>
  <p:handoutMasterIdLst>
    <p:handoutMasterId r:id="rId29"/>
  </p:handoutMasterIdLst>
  <p:sldIdLst>
    <p:sldId id="374" r:id="rId2"/>
    <p:sldId id="424" r:id="rId3"/>
    <p:sldId id="436" r:id="rId4"/>
    <p:sldId id="365" r:id="rId5"/>
    <p:sldId id="437" r:id="rId6"/>
    <p:sldId id="397" r:id="rId7"/>
    <p:sldId id="435" r:id="rId8"/>
    <p:sldId id="381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403" r:id="rId17"/>
    <p:sldId id="404" r:id="rId18"/>
    <p:sldId id="406" r:id="rId19"/>
    <p:sldId id="407" r:id="rId20"/>
    <p:sldId id="408" r:id="rId21"/>
    <p:sldId id="409" r:id="rId22"/>
    <p:sldId id="382" r:id="rId23"/>
    <p:sldId id="383" r:id="rId24"/>
    <p:sldId id="402" r:id="rId25"/>
    <p:sldId id="384" r:id="rId26"/>
    <p:sldId id="392" r:id="rId27"/>
  </p:sldIdLst>
  <p:sldSz cx="12192000" cy="6858000"/>
  <p:notesSz cx="6858000" cy="1514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495"/>
    <a:srgbClr val="EEEEEE"/>
    <a:srgbClr val="9342F0"/>
    <a:srgbClr val="FF6400"/>
    <a:srgbClr val="99CC00"/>
    <a:srgbClr val="FEFFFE"/>
    <a:srgbClr val="FEFEFF"/>
    <a:srgbClr val="FFFEFE"/>
    <a:srgbClr val="FFFD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0089" autoAdjust="0"/>
  </p:normalViewPr>
  <p:slideViewPr>
    <p:cSldViewPr snapToGrid="0">
      <p:cViewPr varScale="1">
        <p:scale>
          <a:sx n="102" d="100"/>
          <a:sy n="102" d="100"/>
        </p:scale>
        <p:origin x="19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17" d="100"/>
          <a:sy n="217" d="100"/>
        </p:scale>
        <p:origin x="176" y="16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3834-C672-4E55-AEFA-D2ACD8F49EF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2FC87AA-2304-43B0-8CD8-BFC393399055}">
      <dgm:prSet phldrT="[Text]"/>
      <dgm:spPr/>
      <dgm:t>
        <a:bodyPr/>
        <a:lstStyle/>
        <a:p>
          <a:r>
            <a:rPr lang="en-US" dirty="0"/>
            <a:t>Reporting</a:t>
          </a:r>
        </a:p>
      </dgm:t>
    </dgm:pt>
    <dgm:pt modelId="{CB8FA599-692D-47B3-AF75-BC25BEFDAC3A}" type="parTrans" cxnId="{F52AFEC3-2F36-452A-AC5D-552F3B83CC3A}">
      <dgm:prSet/>
      <dgm:spPr/>
      <dgm:t>
        <a:bodyPr/>
        <a:lstStyle/>
        <a:p>
          <a:endParaRPr lang="en-US"/>
        </a:p>
      </dgm:t>
    </dgm:pt>
    <dgm:pt modelId="{AC1E9E53-4A26-4824-9B41-DB224BF12D56}" type="sibTrans" cxnId="{F52AFEC3-2F36-452A-AC5D-552F3B83CC3A}">
      <dgm:prSet/>
      <dgm:spPr/>
      <dgm:t>
        <a:bodyPr/>
        <a:lstStyle/>
        <a:p>
          <a:endParaRPr lang="en-US"/>
        </a:p>
      </dgm:t>
    </dgm:pt>
    <dgm:pt modelId="{6C7F1177-861A-4572-946C-06C0FCEC4BC2}">
      <dgm:prSet phldrT="[Text]"/>
      <dgm:spPr/>
      <dgm:t>
        <a:bodyPr/>
        <a:lstStyle/>
        <a:p>
          <a:r>
            <a:rPr lang="en-US" dirty="0"/>
            <a:t>Workflow</a:t>
          </a:r>
        </a:p>
      </dgm:t>
    </dgm:pt>
    <dgm:pt modelId="{A7752D00-02A7-42C3-BEE2-5FEE861D4761}" type="parTrans" cxnId="{9BA82394-DFC9-45DD-8426-595EBD53FDB2}">
      <dgm:prSet/>
      <dgm:spPr/>
      <dgm:t>
        <a:bodyPr/>
        <a:lstStyle/>
        <a:p>
          <a:endParaRPr lang="en-US"/>
        </a:p>
      </dgm:t>
    </dgm:pt>
    <dgm:pt modelId="{EF2FDCCA-BAF0-40AB-A5F1-9E8FB26D3D35}" type="sibTrans" cxnId="{9BA82394-DFC9-45DD-8426-595EBD53FDB2}">
      <dgm:prSet/>
      <dgm:spPr/>
      <dgm:t>
        <a:bodyPr/>
        <a:lstStyle/>
        <a:p>
          <a:endParaRPr lang="en-US"/>
        </a:p>
      </dgm:t>
    </dgm:pt>
    <dgm:pt modelId="{A57D2EC1-A58B-4632-BE07-7252740F34D4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358C3718-AFF3-4814-88FC-AC04279D4344}" type="parTrans" cxnId="{D8226737-78BB-4EA5-BD36-AEED97358282}">
      <dgm:prSet/>
      <dgm:spPr/>
      <dgm:t>
        <a:bodyPr/>
        <a:lstStyle/>
        <a:p>
          <a:endParaRPr lang="en-US"/>
        </a:p>
      </dgm:t>
    </dgm:pt>
    <dgm:pt modelId="{B0E64414-B1A3-4679-B2E2-921F061F5CDD}" type="sibTrans" cxnId="{D8226737-78BB-4EA5-BD36-AEED97358282}">
      <dgm:prSet/>
      <dgm:spPr/>
      <dgm:t>
        <a:bodyPr/>
        <a:lstStyle/>
        <a:p>
          <a:endParaRPr lang="en-US"/>
        </a:p>
      </dgm:t>
    </dgm:pt>
    <dgm:pt modelId="{9F3D995E-0F1F-4D4F-A688-2D3134E54C98}" type="pres">
      <dgm:prSet presAssocID="{0DED3834-C672-4E55-AEFA-D2ACD8F49E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C02085-95F6-45A0-87EB-2EC4D5DECA10}" type="pres">
      <dgm:prSet presAssocID="{32FC87AA-2304-43B0-8CD8-BFC393399055}" presName="gear1" presStyleLbl="node1" presStyleIdx="0" presStyleCnt="3" custLinFactNeighborX="359">
        <dgm:presLayoutVars>
          <dgm:chMax val="1"/>
          <dgm:bulletEnabled val="1"/>
        </dgm:presLayoutVars>
      </dgm:prSet>
      <dgm:spPr/>
    </dgm:pt>
    <dgm:pt modelId="{CE9A14CC-B353-41C0-A640-3C3AD73776C0}" type="pres">
      <dgm:prSet presAssocID="{32FC87AA-2304-43B0-8CD8-BFC393399055}" presName="gear1srcNode" presStyleLbl="node1" presStyleIdx="0" presStyleCnt="3"/>
      <dgm:spPr/>
    </dgm:pt>
    <dgm:pt modelId="{5ECA2E62-3F0C-406C-8E7B-D4D045D26F89}" type="pres">
      <dgm:prSet presAssocID="{32FC87AA-2304-43B0-8CD8-BFC393399055}" presName="gear1dstNode" presStyleLbl="node1" presStyleIdx="0" presStyleCnt="3"/>
      <dgm:spPr/>
    </dgm:pt>
    <dgm:pt modelId="{753D3D14-44AB-479A-89AE-25294B04627B}" type="pres">
      <dgm:prSet presAssocID="{6C7F1177-861A-4572-946C-06C0FCEC4BC2}" presName="gear2" presStyleLbl="node1" presStyleIdx="1" presStyleCnt="3" custLinFactNeighborX="987" custLinFactNeighborY="371">
        <dgm:presLayoutVars>
          <dgm:chMax val="1"/>
          <dgm:bulletEnabled val="1"/>
        </dgm:presLayoutVars>
      </dgm:prSet>
      <dgm:spPr/>
    </dgm:pt>
    <dgm:pt modelId="{798F0666-0655-4B9E-A5E0-AC1A9C0E6131}" type="pres">
      <dgm:prSet presAssocID="{6C7F1177-861A-4572-946C-06C0FCEC4BC2}" presName="gear2srcNode" presStyleLbl="node1" presStyleIdx="1" presStyleCnt="3"/>
      <dgm:spPr/>
    </dgm:pt>
    <dgm:pt modelId="{AA8309A5-9BBE-4677-84EA-1ED9C945A442}" type="pres">
      <dgm:prSet presAssocID="{6C7F1177-861A-4572-946C-06C0FCEC4BC2}" presName="gear2dstNode" presStyleLbl="node1" presStyleIdx="1" presStyleCnt="3"/>
      <dgm:spPr/>
    </dgm:pt>
    <dgm:pt modelId="{8DF257DC-7198-4406-B4D4-0F370FB905EC}" type="pres">
      <dgm:prSet presAssocID="{A57D2EC1-A58B-4632-BE07-7252740F34D4}" presName="gear3" presStyleLbl="node1" presStyleIdx="2" presStyleCnt="3"/>
      <dgm:spPr/>
    </dgm:pt>
    <dgm:pt modelId="{B94A1A69-341A-419E-97D0-A9704A3E76BC}" type="pres">
      <dgm:prSet presAssocID="{A57D2EC1-A58B-4632-BE07-7252740F34D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7FF29F-F9AD-444B-BEA2-25C11DCDD8F4}" type="pres">
      <dgm:prSet presAssocID="{A57D2EC1-A58B-4632-BE07-7252740F34D4}" presName="gear3srcNode" presStyleLbl="node1" presStyleIdx="2" presStyleCnt="3"/>
      <dgm:spPr/>
    </dgm:pt>
    <dgm:pt modelId="{9901DFDC-57E3-471F-9C93-CD7884ECD713}" type="pres">
      <dgm:prSet presAssocID="{A57D2EC1-A58B-4632-BE07-7252740F34D4}" presName="gear3dstNode" presStyleLbl="node1" presStyleIdx="2" presStyleCnt="3"/>
      <dgm:spPr/>
    </dgm:pt>
    <dgm:pt modelId="{ED133637-2563-4419-A84A-F97F84EFBEA4}" type="pres">
      <dgm:prSet presAssocID="{AC1E9E53-4A26-4824-9B41-DB224BF12D56}" presName="connector1" presStyleLbl="sibTrans2D1" presStyleIdx="0" presStyleCnt="3"/>
      <dgm:spPr/>
    </dgm:pt>
    <dgm:pt modelId="{39B0F68C-F723-4ADB-BF96-1363AFAF0534}" type="pres">
      <dgm:prSet presAssocID="{EF2FDCCA-BAF0-40AB-A5F1-9E8FB26D3D35}" presName="connector2" presStyleLbl="sibTrans2D1" presStyleIdx="1" presStyleCnt="3"/>
      <dgm:spPr/>
    </dgm:pt>
    <dgm:pt modelId="{2D5BDC67-69FD-4D32-A12E-2CE7CAD38170}" type="pres">
      <dgm:prSet presAssocID="{B0E64414-B1A3-4679-B2E2-921F061F5CDD}" presName="connector3" presStyleLbl="sibTrans2D1" presStyleIdx="2" presStyleCnt="3"/>
      <dgm:spPr/>
    </dgm:pt>
  </dgm:ptLst>
  <dgm:cxnLst>
    <dgm:cxn modelId="{F4D9570E-A2B7-4D7C-82FF-C792FFEF99F3}" type="presOf" srcId="{A57D2EC1-A58B-4632-BE07-7252740F34D4}" destId="{8DF257DC-7198-4406-B4D4-0F370FB905EC}" srcOrd="0" destOrd="0" presId="urn:microsoft.com/office/officeart/2005/8/layout/gear1"/>
    <dgm:cxn modelId="{D8226737-78BB-4EA5-BD36-AEED97358282}" srcId="{0DED3834-C672-4E55-AEFA-D2ACD8F49EF7}" destId="{A57D2EC1-A58B-4632-BE07-7252740F34D4}" srcOrd="2" destOrd="0" parTransId="{358C3718-AFF3-4814-88FC-AC04279D4344}" sibTransId="{B0E64414-B1A3-4679-B2E2-921F061F5CDD}"/>
    <dgm:cxn modelId="{E1818043-BF1B-4566-B476-8F04F056FA8B}" type="presOf" srcId="{0DED3834-C672-4E55-AEFA-D2ACD8F49EF7}" destId="{9F3D995E-0F1F-4D4F-A688-2D3134E54C98}" srcOrd="0" destOrd="0" presId="urn:microsoft.com/office/officeart/2005/8/layout/gear1"/>
    <dgm:cxn modelId="{E19AE164-8518-42C6-9755-F56766E61C99}" type="presOf" srcId="{6C7F1177-861A-4572-946C-06C0FCEC4BC2}" destId="{798F0666-0655-4B9E-A5E0-AC1A9C0E6131}" srcOrd="1" destOrd="0" presId="urn:microsoft.com/office/officeart/2005/8/layout/gear1"/>
    <dgm:cxn modelId="{FF031868-D013-4B9C-B3A1-975D1FE0F925}" type="presOf" srcId="{A57D2EC1-A58B-4632-BE07-7252740F34D4}" destId="{B94A1A69-341A-419E-97D0-A9704A3E76BC}" srcOrd="1" destOrd="0" presId="urn:microsoft.com/office/officeart/2005/8/layout/gear1"/>
    <dgm:cxn modelId="{9045236E-5D9A-4987-88CC-7B45EA971B02}" type="presOf" srcId="{EF2FDCCA-BAF0-40AB-A5F1-9E8FB26D3D35}" destId="{39B0F68C-F723-4ADB-BF96-1363AFAF0534}" srcOrd="0" destOrd="0" presId="urn:microsoft.com/office/officeart/2005/8/layout/gear1"/>
    <dgm:cxn modelId="{9785C270-9CAD-41F7-811D-D24DA92C26B7}" type="presOf" srcId="{6C7F1177-861A-4572-946C-06C0FCEC4BC2}" destId="{AA8309A5-9BBE-4677-84EA-1ED9C945A442}" srcOrd="2" destOrd="0" presId="urn:microsoft.com/office/officeart/2005/8/layout/gear1"/>
    <dgm:cxn modelId="{B49F8288-2114-4AA2-B34C-2ECE1C2FE305}" type="presOf" srcId="{32FC87AA-2304-43B0-8CD8-BFC393399055}" destId="{5ECA2E62-3F0C-406C-8E7B-D4D045D26F89}" srcOrd="2" destOrd="0" presId="urn:microsoft.com/office/officeart/2005/8/layout/gear1"/>
    <dgm:cxn modelId="{9BA82394-DFC9-45DD-8426-595EBD53FDB2}" srcId="{0DED3834-C672-4E55-AEFA-D2ACD8F49EF7}" destId="{6C7F1177-861A-4572-946C-06C0FCEC4BC2}" srcOrd="1" destOrd="0" parTransId="{A7752D00-02A7-42C3-BEE2-5FEE861D4761}" sibTransId="{EF2FDCCA-BAF0-40AB-A5F1-9E8FB26D3D35}"/>
    <dgm:cxn modelId="{C786CAA3-CF69-4FC5-AA9B-5F3F9E9301C8}" type="presOf" srcId="{6C7F1177-861A-4572-946C-06C0FCEC4BC2}" destId="{753D3D14-44AB-479A-89AE-25294B04627B}" srcOrd="0" destOrd="0" presId="urn:microsoft.com/office/officeart/2005/8/layout/gear1"/>
    <dgm:cxn modelId="{B37410B0-5465-449C-BDF9-A83F20C70104}" type="presOf" srcId="{B0E64414-B1A3-4679-B2E2-921F061F5CDD}" destId="{2D5BDC67-69FD-4D32-A12E-2CE7CAD38170}" srcOrd="0" destOrd="0" presId="urn:microsoft.com/office/officeart/2005/8/layout/gear1"/>
    <dgm:cxn modelId="{8A167CB6-F7AB-432C-AA09-2CC7F05EBFA1}" type="presOf" srcId="{32FC87AA-2304-43B0-8CD8-BFC393399055}" destId="{4EC02085-95F6-45A0-87EB-2EC4D5DECA10}" srcOrd="0" destOrd="0" presId="urn:microsoft.com/office/officeart/2005/8/layout/gear1"/>
    <dgm:cxn modelId="{D4BE52BC-B3E3-4530-8251-13419471DAC2}" type="presOf" srcId="{AC1E9E53-4A26-4824-9B41-DB224BF12D56}" destId="{ED133637-2563-4419-A84A-F97F84EFBEA4}" srcOrd="0" destOrd="0" presId="urn:microsoft.com/office/officeart/2005/8/layout/gear1"/>
    <dgm:cxn modelId="{7DE855C0-75FD-457D-AE7C-C57BAE508E48}" type="presOf" srcId="{A57D2EC1-A58B-4632-BE07-7252740F34D4}" destId="{9901DFDC-57E3-471F-9C93-CD7884ECD713}" srcOrd="3" destOrd="0" presId="urn:microsoft.com/office/officeart/2005/8/layout/gear1"/>
    <dgm:cxn modelId="{F52AFEC3-2F36-452A-AC5D-552F3B83CC3A}" srcId="{0DED3834-C672-4E55-AEFA-D2ACD8F49EF7}" destId="{32FC87AA-2304-43B0-8CD8-BFC393399055}" srcOrd="0" destOrd="0" parTransId="{CB8FA599-692D-47B3-AF75-BC25BEFDAC3A}" sibTransId="{AC1E9E53-4A26-4824-9B41-DB224BF12D56}"/>
    <dgm:cxn modelId="{B6137EE4-04B9-446D-A350-60BC6424F4A4}" type="presOf" srcId="{32FC87AA-2304-43B0-8CD8-BFC393399055}" destId="{CE9A14CC-B353-41C0-A640-3C3AD73776C0}" srcOrd="1" destOrd="0" presId="urn:microsoft.com/office/officeart/2005/8/layout/gear1"/>
    <dgm:cxn modelId="{47A907FC-F49D-4FDF-82F2-8EE98DC64D0D}" type="presOf" srcId="{A57D2EC1-A58B-4632-BE07-7252740F34D4}" destId="{C57FF29F-F9AD-444B-BEA2-25C11DCDD8F4}" srcOrd="2" destOrd="0" presId="urn:microsoft.com/office/officeart/2005/8/layout/gear1"/>
    <dgm:cxn modelId="{4F08DE24-0B57-43F3-9455-5D1576088C04}" type="presParOf" srcId="{9F3D995E-0F1F-4D4F-A688-2D3134E54C98}" destId="{4EC02085-95F6-45A0-87EB-2EC4D5DECA10}" srcOrd="0" destOrd="0" presId="urn:microsoft.com/office/officeart/2005/8/layout/gear1"/>
    <dgm:cxn modelId="{4BD86274-4593-4495-ABEA-EE5B05CC9D02}" type="presParOf" srcId="{9F3D995E-0F1F-4D4F-A688-2D3134E54C98}" destId="{CE9A14CC-B353-41C0-A640-3C3AD73776C0}" srcOrd="1" destOrd="0" presId="urn:microsoft.com/office/officeart/2005/8/layout/gear1"/>
    <dgm:cxn modelId="{EC21F46F-83AE-4E34-87DB-8E271F5007C0}" type="presParOf" srcId="{9F3D995E-0F1F-4D4F-A688-2D3134E54C98}" destId="{5ECA2E62-3F0C-406C-8E7B-D4D045D26F89}" srcOrd="2" destOrd="0" presId="urn:microsoft.com/office/officeart/2005/8/layout/gear1"/>
    <dgm:cxn modelId="{42421A68-CB0B-4782-9A98-DF48EB57A235}" type="presParOf" srcId="{9F3D995E-0F1F-4D4F-A688-2D3134E54C98}" destId="{753D3D14-44AB-479A-89AE-25294B04627B}" srcOrd="3" destOrd="0" presId="urn:microsoft.com/office/officeart/2005/8/layout/gear1"/>
    <dgm:cxn modelId="{32840987-227F-46C2-ABF9-7B50D1BD0CBE}" type="presParOf" srcId="{9F3D995E-0F1F-4D4F-A688-2D3134E54C98}" destId="{798F0666-0655-4B9E-A5E0-AC1A9C0E6131}" srcOrd="4" destOrd="0" presId="urn:microsoft.com/office/officeart/2005/8/layout/gear1"/>
    <dgm:cxn modelId="{9809535A-3D4B-421B-BEE7-076596FCF1FC}" type="presParOf" srcId="{9F3D995E-0F1F-4D4F-A688-2D3134E54C98}" destId="{AA8309A5-9BBE-4677-84EA-1ED9C945A442}" srcOrd="5" destOrd="0" presId="urn:microsoft.com/office/officeart/2005/8/layout/gear1"/>
    <dgm:cxn modelId="{01BE529C-152A-457E-AB94-2B8668284287}" type="presParOf" srcId="{9F3D995E-0F1F-4D4F-A688-2D3134E54C98}" destId="{8DF257DC-7198-4406-B4D4-0F370FB905EC}" srcOrd="6" destOrd="0" presId="urn:microsoft.com/office/officeart/2005/8/layout/gear1"/>
    <dgm:cxn modelId="{B0F7B2D2-9D80-4ADF-8255-BD969A263BD5}" type="presParOf" srcId="{9F3D995E-0F1F-4D4F-A688-2D3134E54C98}" destId="{B94A1A69-341A-419E-97D0-A9704A3E76BC}" srcOrd="7" destOrd="0" presId="urn:microsoft.com/office/officeart/2005/8/layout/gear1"/>
    <dgm:cxn modelId="{1AFA6E26-EE81-48D9-A852-CF38CA77A932}" type="presParOf" srcId="{9F3D995E-0F1F-4D4F-A688-2D3134E54C98}" destId="{C57FF29F-F9AD-444B-BEA2-25C11DCDD8F4}" srcOrd="8" destOrd="0" presId="urn:microsoft.com/office/officeart/2005/8/layout/gear1"/>
    <dgm:cxn modelId="{AB7F1B12-DBA5-4797-BF35-B7AA79CDB083}" type="presParOf" srcId="{9F3D995E-0F1F-4D4F-A688-2D3134E54C98}" destId="{9901DFDC-57E3-471F-9C93-CD7884ECD713}" srcOrd="9" destOrd="0" presId="urn:microsoft.com/office/officeart/2005/8/layout/gear1"/>
    <dgm:cxn modelId="{88E0787B-5B88-45F7-9020-DA64105750AE}" type="presParOf" srcId="{9F3D995E-0F1F-4D4F-A688-2D3134E54C98}" destId="{ED133637-2563-4419-A84A-F97F84EFBEA4}" srcOrd="10" destOrd="0" presId="urn:microsoft.com/office/officeart/2005/8/layout/gear1"/>
    <dgm:cxn modelId="{D323176A-1527-46FF-B2A9-5420F9490697}" type="presParOf" srcId="{9F3D995E-0F1F-4D4F-A688-2D3134E54C98}" destId="{39B0F68C-F723-4ADB-BF96-1363AFAF0534}" srcOrd="11" destOrd="0" presId="urn:microsoft.com/office/officeart/2005/8/layout/gear1"/>
    <dgm:cxn modelId="{A2F16091-9BFD-47EC-974F-908ED2A928EF}" type="presParOf" srcId="{9F3D995E-0F1F-4D4F-A688-2D3134E54C98}" destId="{2D5BDC67-69FD-4D32-A12E-2CE7CAD381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02085-95F6-45A0-87EB-2EC4D5DECA10}">
      <dsp:nvSpPr>
        <dsp:cNvPr id="0" name=""/>
        <dsp:cNvSpPr/>
      </dsp:nvSpPr>
      <dsp:spPr>
        <a:xfrm>
          <a:off x="2526210" y="2072500"/>
          <a:ext cx="2533055" cy="25330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Reporting</a:t>
          </a:r>
        </a:p>
      </dsp:txBody>
      <dsp:txXfrm>
        <a:off x="3035467" y="2665856"/>
        <a:ext cx="1514541" cy="1302043"/>
      </dsp:txXfrm>
    </dsp:sp>
    <dsp:sp modelId="{753D3D14-44AB-479A-89AE-25294B04627B}">
      <dsp:nvSpPr>
        <dsp:cNvPr id="0" name=""/>
        <dsp:cNvSpPr/>
      </dsp:nvSpPr>
      <dsp:spPr>
        <a:xfrm>
          <a:off x="1061521" y="1480612"/>
          <a:ext cx="1842222" cy="18422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Workflow</a:t>
          </a:r>
        </a:p>
      </dsp:txBody>
      <dsp:txXfrm>
        <a:off x="1525306" y="1947200"/>
        <a:ext cx="914652" cy="909046"/>
      </dsp:txXfrm>
    </dsp:sp>
    <dsp:sp modelId="{8DF257DC-7198-4406-B4D4-0F370FB905EC}">
      <dsp:nvSpPr>
        <dsp:cNvPr id="0" name=""/>
        <dsp:cNvSpPr/>
      </dsp:nvSpPr>
      <dsp:spPr>
        <a:xfrm rot="20700000">
          <a:off x="2075171" y="202832"/>
          <a:ext cx="1805001" cy="18050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Content</a:t>
          </a:r>
        </a:p>
      </dsp:txBody>
      <dsp:txXfrm rot="-20700000">
        <a:off x="2471061" y="598722"/>
        <a:ext cx="1013222" cy="1013222"/>
      </dsp:txXfrm>
    </dsp:sp>
    <dsp:sp modelId="{ED133637-2563-4419-A84A-F97F84EFBEA4}">
      <dsp:nvSpPr>
        <dsp:cNvPr id="0" name=""/>
        <dsp:cNvSpPr/>
      </dsp:nvSpPr>
      <dsp:spPr>
        <a:xfrm>
          <a:off x="2326878" y="1687681"/>
          <a:ext cx="3242311" cy="3242311"/>
        </a:xfrm>
        <a:prstGeom prst="circularArrow">
          <a:avLst>
            <a:gd name="adj1" fmla="val 4687"/>
            <a:gd name="adj2" fmla="val 299029"/>
            <a:gd name="adj3" fmla="val 2525192"/>
            <a:gd name="adj4" fmla="val 1584196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0F68C-F723-4ADB-BF96-1363AFAF0534}">
      <dsp:nvSpPr>
        <dsp:cNvPr id="0" name=""/>
        <dsp:cNvSpPr/>
      </dsp:nvSpPr>
      <dsp:spPr>
        <a:xfrm>
          <a:off x="717084" y="1064398"/>
          <a:ext cx="2355741" cy="23557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BDC67-69FD-4D32-A12E-2CE7CAD38170}">
      <dsp:nvSpPr>
        <dsp:cNvPr id="0" name=""/>
        <dsp:cNvSpPr/>
      </dsp:nvSpPr>
      <dsp:spPr>
        <a:xfrm>
          <a:off x="1657655" y="-194295"/>
          <a:ext cx="2539964" cy="25399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0C707F-1961-4239-9710-B390E39AC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0000"/>
              </a:lnSpc>
              <a:defRPr sz="1200"/>
            </a:lvl1pPr>
          </a:lstStyle>
          <a:p>
            <a:pPr>
              <a:defRPr/>
            </a:pPr>
            <a:r>
              <a:rPr lang="en-US" dirty="0"/>
              <a:t>UCI Office of Information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F9ADD-05B8-4E18-BF99-7A79C4E5D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0000"/>
              </a:lnSpc>
              <a:defRPr sz="1200"/>
            </a:lvl1pPr>
          </a:lstStyle>
          <a:p>
            <a:pPr>
              <a:defRPr/>
            </a:pPr>
            <a:fld id="{57A21BF2-6BC2-4597-9AA7-3907DB2AB0C9}" type="datetimeFigureOut">
              <a:rPr lang="en-US"/>
              <a:pPr>
                <a:defRPr/>
              </a:pPr>
              <a:t>10/8/19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C675B-CDB3-42B0-80A9-A45E50FF77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0000"/>
              </a:lnSpc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79C-E7DC-4C52-AFC7-6CB3EBC32F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lnSpc>
                <a:spcPct val="90000"/>
              </a:lnSpc>
              <a:defRPr sz="1200"/>
            </a:lvl1pPr>
          </a:lstStyle>
          <a:p>
            <a:pPr>
              <a:defRPr/>
            </a:pPr>
            <a:fld id="{1FEB1F6C-F0F7-4FD1-A179-B7DFEC889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4B6909-C27A-46F6-8148-B882691D57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UCI Office of Information Technology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B7C134F-4422-4040-921B-956F894230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86797C5-9989-4713-89CF-D9BD627093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440EA83-712C-46E6-B05C-0CE9219659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7442E23-636D-4B58-960D-26E7E666E9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DF31B90-8F9D-499B-9BAD-3D2C4A6C3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E0E888-663A-456C-A32A-A1EFB3089E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Case Manager? A Google search might show you something like this, which is a lot and might not make a lot of sense. But I think it’s good in showing how much Case Manager is capable of and just how much it is has to offer.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6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 like to</a:t>
            </a:r>
            <a:r>
              <a:rPr lang="en-US" baseline="0" dirty="0"/>
              <a:t> break up Case Manager a little simpler. Case Manager is three basic components working together in one package: Content, Workflow, and Reporting. </a:t>
            </a:r>
          </a:p>
          <a:p>
            <a:r>
              <a:rPr lang="en-US" b="1" baseline="0" dirty="0"/>
              <a:t>Content </a:t>
            </a:r>
            <a:r>
              <a:rPr lang="en-US" b="0" baseline="0" dirty="0"/>
              <a:t>is all of your business content. Entry forms, documents, notes, and case data can all be streamlined together in one system. </a:t>
            </a:r>
          </a:p>
          <a:p>
            <a:r>
              <a:rPr lang="en-US" b="1" baseline="0" dirty="0"/>
              <a:t>Workflow </a:t>
            </a:r>
            <a:r>
              <a:rPr lang="en-US" b="0" baseline="0" dirty="0"/>
              <a:t>is the business processes behind all of your content. Business rules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36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Case Manager? A Google search might show you something like this, which is a lot and might not make a lot of sense. But I think it’s good in showing how much Case Manager is capable of and just how much it is has to offer.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014" tIns="45507" rIns="91014" bIns="45507"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4" tIns="45507" rIns="91014" bIns="45507" anchor="b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EF0D1C-B1D4-4FF0-BC33-47CEC3E6AA01}" type="slidenum"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6</a:t>
            </a:fld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2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7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5AA0F-4639-4739-ABC6-D6F67E7DABB5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28D2A-911A-4F24-B79B-04B16976B6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9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DD52F-0795-4AA3-B1B5-CC8F76648906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5F740-F353-417D-BC31-DF40272446C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32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27502" y="1313251"/>
            <a:ext cx="10695281" cy="23326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>
              <a:buFontTx/>
              <a:defRPr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95946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BFE1F-0952-4824-BF0D-A246861AA120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F8590-6422-4D9A-AA22-4D9DB7FF1E0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0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823E7-7A3B-4505-8327-4FFC7873F37A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C270D-EA6A-4DE6-B553-7843E461B8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24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A3B80-C186-4E5F-A6FD-41EBD4D48B74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308F-944B-4C28-832D-C62C355D6D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42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3A2CB-5A98-493C-9CA1-79C1DA50F000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989D6-C3A2-40C7-BB21-600BCCDBE64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835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932B-130B-47CD-A354-2528BF5219CF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3EC2C-0DB9-48E5-9837-6B9FF948A5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69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495F4-2C29-4BEF-8C56-80A4656C1148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0ED46-0B23-42B5-98AA-57A2A26319C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72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8597D-ACE5-41F8-AE68-18DE2997A661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C3725-79CC-435C-B93A-7845192FFD0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03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400FF-3A68-42C8-9728-C180B5CA50D2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E677-E570-4950-8C43-C8CEDE8C87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0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9D2C4-199D-41FC-BAC9-8C16AC096CA9}" type="datetime3">
              <a:rPr lang="en-US" altLang="en-US" smtClean="0"/>
              <a:pPr>
                <a:defRPr/>
              </a:pPr>
              <a:t>8 October 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UCI Office of Information Technology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6BE77A-F195-425F-808B-CAF2D7D6DE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5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cmtest.oit.uci.edu:9445/navigator/?desktop=icmc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28A1463-CE91-4A46-82D6-02E50F0721F8}"/>
              </a:ext>
            </a:extLst>
          </p:cNvPr>
          <p:cNvSpPr txBox="1">
            <a:spLocks noChangeArrowheads="1"/>
          </p:cNvSpPr>
          <p:nvPr/>
        </p:nvSpPr>
        <p:spPr>
          <a:xfrm>
            <a:off x="1543575" y="1619075"/>
            <a:ext cx="7298422" cy="1820411"/>
          </a:xfrm>
          <a:prstGeom prst="rect">
            <a:avLst/>
          </a:prstGeom>
          <a:solidFill>
            <a:srgbClr val="EEEEEE"/>
          </a:solidFill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b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altLang="en-US" sz="2400" dirty="0"/>
            </a:b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Automating Business Processes with FileNet and Case Manager</a:t>
            </a:r>
          </a:p>
        </p:txBody>
      </p:sp>
    </p:spTree>
    <p:extLst>
      <p:ext uri="{BB962C8B-B14F-4D97-AF65-F5344CB8AC3E}">
        <p14:creationId xmlns:p14="http://schemas.microsoft.com/office/powerpoint/2010/main" val="205944634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Human Resources In-Basket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The two tasks below were created automatically after the case was entered: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4DB467-8E82-4F2C-9CB1-9963CD02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1" y="2539363"/>
            <a:ext cx="8394207" cy="30973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5FACE3A-376C-4474-A8E9-7051295213AC}"/>
              </a:ext>
            </a:extLst>
          </p:cNvPr>
          <p:cNvSpPr/>
          <p:nvPr/>
        </p:nvSpPr>
        <p:spPr bwMode="auto">
          <a:xfrm>
            <a:off x="2083666" y="5116438"/>
            <a:ext cx="2380718" cy="4316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3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Send Background Check Information Email task (HR)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96FD8F-E254-489D-A750-3FB09EA0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68" y="2001985"/>
            <a:ext cx="8463080" cy="37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Send Background Check Information Email task (HR)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D99AFAB-8FD6-4601-B879-3DEA6E781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33" y="1830812"/>
            <a:ext cx="6263164" cy="4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Police Department In-Basket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Example of multiple in-baskets for different roles in the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0E4C35-B7FC-4557-BE2C-994B0DFE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33" y="2536064"/>
            <a:ext cx="8323945" cy="37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5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Police Department In-Basket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Example of multiple in-baskets for different roles in the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2045" y="2437742"/>
            <a:ext cx="8340156" cy="3887903"/>
            <a:chOff x="118044" y="2437741"/>
            <a:chExt cx="8699549" cy="4038330"/>
          </a:xfrm>
        </p:grpSpPr>
        <p:pic>
          <p:nvPicPr>
            <p:cNvPr id="5" name="Picture 5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C70E4C35-B7FC-4557-BE2C-994B0DFE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44" y="2437741"/>
              <a:ext cx="8699549" cy="403833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8C19560-FE7F-4DEC-AC54-7AB81C0F00C6}"/>
                </a:ext>
              </a:extLst>
            </p:cNvPr>
            <p:cNvSpPr/>
            <p:nvPr/>
          </p:nvSpPr>
          <p:spPr bwMode="auto">
            <a:xfrm>
              <a:off x="380698" y="4545941"/>
              <a:ext cx="2344286" cy="68671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42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Confirm if Applicant Showed Up to Appointment Task (PD)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Business rules: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If "Background Check Needs to Be Rescheduled", a task will be created for HR to reschedule to applicant's appointment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If "Completed", a task will be created for PD to enter the results of the background check appointment.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6DA21CE-9730-478E-8F60-4C4CBA21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92" y="3110962"/>
            <a:ext cx="8403144" cy="31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Confirm if Applicant Showed Up to Appointment Task (PD)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Business rules: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If "Background Check Needs to Be Rescheduled", a task will be created for HR to reschedule to applicant's appointment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If "Completed", a task will be created for PD to enter the results of the background check appointment.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5333" y="3236222"/>
            <a:ext cx="8226868" cy="3064371"/>
            <a:chOff x="231332" y="3110961"/>
            <a:chExt cx="8755351" cy="3231537"/>
          </a:xfrm>
        </p:grpSpPr>
        <p:pic>
          <p:nvPicPr>
            <p:cNvPr id="3" name="Picture 5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36DA21CE-9730-478E-8F60-4C4CBA21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332" y="3110961"/>
              <a:ext cx="8754196" cy="323153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1F9ECB-765C-4272-A53C-DB84286FE085}"/>
                </a:ext>
              </a:extLst>
            </p:cNvPr>
            <p:cNvSpPr/>
            <p:nvPr/>
          </p:nvSpPr>
          <p:spPr bwMode="auto">
            <a:xfrm>
              <a:off x="6966154" y="3549444"/>
              <a:ext cx="2020529" cy="54569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96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Police Department In-Basket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Enter Background Check Result Statuses task was created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373FA8-ECCD-4DB4-8789-631B356F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78" y="2318204"/>
            <a:ext cx="8369622" cy="36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0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Police Department In-Basket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Enter Background Check Result Statuses task was created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373FA8-ECCD-4DB4-8789-631B356F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94" y="2318204"/>
            <a:ext cx="8385806" cy="36820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3C9022C-D60B-4221-9B60-A374C0595116}"/>
              </a:ext>
            </a:extLst>
          </p:cNvPr>
          <p:cNvSpPr/>
          <p:nvPr/>
        </p:nvSpPr>
        <p:spPr bwMode="auto">
          <a:xfrm>
            <a:off x="2099187" y="4422058"/>
            <a:ext cx="2103606" cy="5710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Enter Background Check Result Statuses task (PD)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Applicant is cleared</a:t>
            </a: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EC83313-5047-455D-BD05-D904A212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42" y="2274191"/>
            <a:ext cx="8232058" cy="33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9D802-632D-4AE5-9E44-1F628E508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6798" y="1610687"/>
            <a:ext cx="7315198" cy="45552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200" dirty="0">
                <a:cs typeface="Arial"/>
              </a:rPr>
              <a:t>Case Manager Overview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200" dirty="0">
                <a:cs typeface="Arial"/>
              </a:rPr>
              <a:t>Departments/Offices Using Case Manager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200" dirty="0">
                <a:cs typeface="Arial"/>
              </a:rPr>
              <a:t>Demo: HR/PD Background Check Case Manager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200" dirty="0">
                <a:cs typeface="Arial"/>
              </a:rPr>
              <a:t>Q&amp;A</a:t>
            </a:r>
          </a:p>
          <a:p>
            <a:pPr marL="342900" indent="-342900">
              <a:buAutoNum type="arabicPeriod"/>
            </a:pPr>
            <a:endParaRPr lang="en-US" dirty="0">
              <a:cs typeface="Arial"/>
            </a:endParaRPr>
          </a:p>
          <a:p>
            <a:pPr marL="342900" indent="-342900">
              <a:buAutoNum type="arabicPeriod"/>
            </a:pPr>
            <a:endParaRPr lang="en-US" dirty="0">
              <a:cs typeface="Arial"/>
            </a:endParaRPr>
          </a:p>
          <a:p>
            <a:pPr marL="342900" indent="-342900">
              <a:buAutoNum type="arabicPeriod"/>
            </a:pPr>
            <a:endParaRPr lang="en-US" dirty="0">
              <a:cs typeface="Arial"/>
            </a:endParaRPr>
          </a:p>
          <a:p>
            <a:pPr marL="342900" indent="-342900">
              <a:buAutoNum type="arabicPeriod"/>
            </a:pPr>
            <a:endParaRPr lang="en-US" dirty="0">
              <a:cs typeface="Arial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1519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2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Enter Background Check Result Statuses task (PD)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Applicant is cleared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80211" y="2274191"/>
            <a:ext cx="8447985" cy="3475256"/>
            <a:chOff x="56210" y="2274191"/>
            <a:chExt cx="8691716" cy="3575520"/>
          </a:xfrm>
        </p:grpSpPr>
        <p:pic>
          <p:nvPicPr>
            <p:cNvPr id="7" name="Picture 7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2EC83313-5047-455D-BD05-D904A212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0" y="2274191"/>
              <a:ext cx="8691716" cy="3575520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96F64EC-FA7C-4081-ADB2-2EB184388330}"/>
                </a:ext>
              </a:extLst>
            </p:cNvPr>
            <p:cNvSpPr/>
            <p:nvPr/>
          </p:nvSpPr>
          <p:spPr bwMode="auto">
            <a:xfrm>
              <a:off x="6740686" y="2517056"/>
              <a:ext cx="644014" cy="36133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90000"/>
                </a:lnSpc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962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Human Resources In-Basket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Closing tasks after applicant is cleared: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7CB4BA-0A81-4E9C-9F0B-1FC09334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94" y="2244340"/>
            <a:ext cx="6995652" cy="40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Content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Managing content for a case.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Searching for entered cases:</a:t>
            </a: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91B3365-7279-471E-94D2-A233F157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34" y="2181509"/>
            <a:ext cx="8327975" cy="4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Content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Adding documents:</a:t>
            </a: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00902C-1281-4472-8C5A-1A132DC3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01" y="2015178"/>
            <a:ext cx="8411018" cy="35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Content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Adding notes:</a:t>
            </a: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00902C-1281-4472-8C5A-1A132DC3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17" y="2015178"/>
            <a:ext cx="8352430" cy="35714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AB7C44C-A48E-4C9A-A26D-1BC9AB71D85E}"/>
              </a:ext>
            </a:extLst>
          </p:cNvPr>
          <p:cNvSpPr/>
          <p:nvPr/>
        </p:nvSpPr>
        <p:spPr bwMode="auto">
          <a:xfrm>
            <a:off x="1656735" y="2492476"/>
            <a:ext cx="914400" cy="4227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8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Content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Adding notes:</a:t>
            </a: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9DEDD7-7932-4C3D-B524-6704181B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59" y="1256793"/>
            <a:ext cx="4978960" cy="51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7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Reports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Pre-built Reports by OIT developer</a:t>
            </a:r>
          </a:p>
          <a:p>
            <a:pPr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Or user can build their own report via Cognos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>
              <a:solidFill>
                <a:schemeClr val="tx1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  <a:cs typeface="Arial"/>
              </a:rPr>
              <a:t>Below is a sample of the pre-built report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BEEA05-8D7D-46C3-9C60-99310792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25" y="2630891"/>
            <a:ext cx="8208381" cy="35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8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40" y="1617495"/>
            <a:ext cx="7340055" cy="369273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1519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What is Case Manager?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798" y="1610686"/>
            <a:ext cx="7315198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Content</a:t>
            </a:r>
            <a:endParaRPr lang="en-US" dirty="0">
              <a:solidFill>
                <a:srgbClr val="7889FB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Data: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employee information, etc.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cs typeface="Arial"/>
              </a:rPr>
              <a:t>Forms: </a:t>
            </a:r>
            <a:r>
              <a:rPr lang="en-US" sz="1600" dirty="0">
                <a:cs typeface="Arial"/>
              </a:rPr>
              <a:t>requests, orders, etc.</a:t>
            </a:r>
            <a:endParaRPr lang="en-US" b="1" dirty="0">
              <a:solidFill>
                <a:srgbClr val="7889FB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Documents: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PDFs, invoices, etc.</a:t>
            </a:r>
            <a:endParaRPr lang="en-US" b="1" dirty="0">
              <a:solidFill>
                <a:srgbClr val="7889FB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Notes</a:t>
            </a:r>
            <a:endParaRPr lang="en-US" b="1" dirty="0">
              <a:solidFill>
                <a:srgbClr val="7889FB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Workflow</a:t>
            </a:r>
            <a:endParaRPr lang="en-US" sz="2800" dirty="0">
              <a:solidFill>
                <a:schemeClr val="tx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In-baskets: </a:t>
            </a:r>
            <a:r>
              <a:rPr lang="en-US" sz="1600" dirty="0">
                <a:solidFill>
                  <a:schemeClr val="tx1"/>
                </a:solidFill>
              </a:rPr>
              <a:t>for collaboration between roles</a:t>
            </a:r>
            <a:endParaRPr lang="en-US" sz="1600" b="1" dirty="0">
              <a:solidFill>
                <a:schemeClr val="tx1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Tasks</a:t>
            </a:r>
            <a:r>
              <a:rPr lang="en-US" sz="1600" dirty="0">
                <a:cs typeface="Arial"/>
              </a:rPr>
              <a:t>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based on business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cs typeface="Arial"/>
              </a:rPr>
              <a:t>Notifications/Reminders: </a:t>
            </a:r>
            <a:r>
              <a:rPr lang="en-US" sz="1600" dirty="0">
                <a:cs typeface="Arial"/>
              </a:rPr>
              <a:t>reminders to complete tasks</a:t>
            </a:r>
            <a:endParaRPr lang="en-US" sz="1600" b="1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cs typeface="Arial"/>
              </a:rPr>
              <a:t>Email: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quickly send template emails</a:t>
            </a:r>
            <a:endParaRPr lang="en-US" sz="160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Reporting</a:t>
            </a:r>
            <a:endParaRPr lang="en-US" sz="2800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Case Packager: </a:t>
            </a:r>
            <a:r>
              <a:rPr lang="en-US" sz="1600" dirty="0">
                <a:solidFill>
                  <a:schemeClr val="tx1"/>
                </a:solidFill>
              </a:rPr>
              <a:t>quickly zip up you cases for sharing</a:t>
            </a:r>
            <a:endParaRPr lang="en-US" sz="1600" b="1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IBM </a:t>
            </a:r>
            <a:r>
              <a:rPr lang="en-US" sz="1600" b="1" dirty="0" err="1">
                <a:solidFill>
                  <a:schemeClr val="tx1"/>
                </a:solidFill>
              </a:rPr>
              <a:t>Cognos</a:t>
            </a:r>
            <a:r>
              <a:rPr lang="en-US" sz="1600" dirty="0">
                <a:solidFill>
                  <a:schemeClr val="tx1"/>
                </a:solidFill>
              </a:rPr>
              <a:t>: use </a:t>
            </a:r>
            <a:r>
              <a:rPr lang="en-US" sz="1600" dirty="0" err="1">
                <a:solidFill>
                  <a:schemeClr val="tx1"/>
                </a:solidFill>
              </a:rPr>
              <a:t>Cognos</a:t>
            </a:r>
            <a:r>
              <a:rPr lang="en-US" sz="1600" dirty="0">
                <a:solidFill>
                  <a:schemeClr val="tx1"/>
                </a:solidFill>
              </a:rPr>
              <a:t> to run reports with the data in your cases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Built-in Widgets: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graphs, history,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5940936"/>
              </p:ext>
            </p:extLst>
          </p:nvPr>
        </p:nvGraphicFramePr>
        <p:xfrm>
          <a:off x="5176007" y="662730"/>
          <a:ext cx="5494789" cy="460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1519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4000" dirty="0">
                <a:solidFill>
                  <a:srgbClr val="517495"/>
                </a:solidFill>
              </a:rPr>
              <a:t>Case Manager - Overview</a:t>
            </a:r>
            <a:endParaRPr lang="en-US" altLang="en-US" sz="3200" dirty="0">
              <a:solidFill>
                <a:srgbClr val="517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4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1519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br>
              <a:rPr lang="en-US" altLang="en-US" sz="4000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Departments/Offices Using Case Manager</a:t>
            </a:r>
            <a:endParaRPr lang="en-US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6797" y="1908650"/>
            <a:ext cx="82547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Human Resources (Talent Acquisition) and Police Department: </a:t>
            </a:r>
            <a:r>
              <a:rPr lang="en-US" sz="2000" dirty="0">
                <a:cs typeface="Arial" panose="020B0604020202020204" pitchFamily="34" charset="0"/>
              </a:rPr>
              <a:t>Background Check/Live Scan Case Manager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Human Resources (Workforce Relations)</a:t>
            </a:r>
            <a:r>
              <a:rPr lang="en-US" sz="2000" dirty="0">
                <a:cs typeface="Arial" panose="020B0604020202020204" pitchFamily="34" charset="0"/>
              </a:rPr>
              <a:t>: Grievance Claims and Investigation Case Manager Systems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2000" dirty="0"/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b="1" dirty="0">
                <a:cs typeface="Arial" panose="020B0604020202020204" pitchFamily="34" charset="0"/>
              </a:rPr>
              <a:t> Human Resources (Benefits): </a:t>
            </a:r>
            <a:r>
              <a:rPr lang="en-US" sz="2000" dirty="0">
                <a:cs typeface="Arial" panose="020B0604020202020204" pitchFamily="34" charset="0"/>
              </a:rPr>
              <a:t>Health Care Facilitator Case Management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Academic Personnel, OEOD, Whistleblower Office, Dean’s Offices: </a:t>
            </a:r>
            <a:r>
              <a:rPr lang="en-US" sz="2000" dirty="0">
                <a:cs typeface="Arial" panose="020B0604020202020204" pitchFamily="34" charset="0"/>
              </a:rPr>
              <a:t>AP Risk Management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Chancellor &amp; EVC </a:t>
            </a:r>
            <a:r>
              <a:rPr lang="en-US" sz="2000" b="1" dirty="0">
                <a:cs typeface="Arial"/>
              </a:rPr>
              <a:t>Offices: </a:t>
            </a:r>
            <a:r>
              <a:rPr lang="en-US" sz="2000" dirty="0">
                <a:cs typeface="Arial"/>
              </a:rPr>
              <a:t>Executive Files (</a:t>
            </a:r>
            <a:r>
              <a:rPr lang="en-US" sz="2000" dirty="0" err="1">
                <a:cs typeface="Arial"/>
              </a:rPr>
              <a:t>ExFiles</a:t>
            </a:r>
            <a:r>
              <a:rPr lang="en-US" sz="2000" dirty="0">
                <a:cs typeface="Arial"/>
              </a:rPr>
              <a:t>) Correspondence Case Management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endParaRPr lang="en-US" sz="2000" dirty="0"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b="1" dirty="0">
                <a:cs typeface="Arial" panose="020B0604020202020204" pitchFamily="34" charset="0"/>
              </a:rPr>
              <a:t> Campus Assault Resources and Education: </a:t>
            </a:r>
            <a:r>
              <a:rPr lang="en-US" sz="2000" dirty="0">
                <a:cs typeface="Arial" panose="020B0604020202020204" pitchFamily="34" charset="0"/>
              </a:rPr>
              <a:t>CARE Case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24071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65" name="Rectangle 37"/>
          <p:cNvSpPr>
            <a:spLocks noChangeArrowheads="1"/>
          </p:cNvSpPr>
          <p:nvPr/>
        </p:nvSpPr>
        <p:spPr bwMode="auto">
          <a:xfrm>
            <a:off x="1524000" y="1579649"/>
            <a:ext cx="9144000" cy="473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3075" y="6553200"/>
            <a:ext cx="5943600" cy="184150"/>
          </a:xfrm>
          <a:noFill/>
        </p:spPr>
        <p:txBody>
          <a:bodyPr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>
                <a:solidFill>
                  <a:schemeClr val="tx1"/>
                </a:solidFill>
              </a:rPr>
              <a:t>UCI Office of Information Technology</a:t>
            </a:r>
          </a:p>
        </p:txBody>
      </p:sp>
      <p:cxnSp>
        <p:nvCxnSpPr>
          <p:cNvPr id="23558" name="Straight Connector 5"/>
          <p:cNvCxnSpPr>
            <a:cxnSpLocks noChangeShapeType="1"/>
          </p:cNvCxnSpPr>
          <p:nvPr/>
        </p:nvCxnSpPr>
        <p:spPr bwMode="auto">
          <a:xfrm>
            <a:off x="5486400" y="906464"/>
            <a:ext cx="76200" cy="48847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9" name="Straight Connector 9"/>
          <p:cNvCxnSpPr>
            <a:cxnSpLocks noChangeShapeType="1"/>
          </p:cNvCxnSpPr>
          <p:nvPr/>
        </p:nvCxnSpPr>
        <p:spPr bwMode="auto">
          <a:xfrm flipH="1">
            <a:off x="5181600" y="1143000"/>
            <a:ext cx="381000" cy="4953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0" name="Straight Connector 11"/>
          <p:cNvCxnSpPr>
            <a:cxnSpLocks noChangeShapeType="1"/>
          </p:cNvCxnSpPr>
          <p:nvPr/>
        </p:nvCxnSpPr>
        <p:spPr bwMode="auto">
          <a:xfrm flipH="1">
            <a:off x="5591057" y="739730"/>
            <a:ext cx="30163" cy="47577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49">
            <a:extLst>
              <a:ext uri="{FF2B5EF4-FFF2-40B4-BE49-F238E27FC236}">
                <a16:creationId xmlns:a16="http://schemas.microsoft.com/office/drawing/2014/main" id="{B63DB7BD-37CF-417F-ADE9-02B2A2209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62" y="1301612"/>
            <a:ext cx="5980648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>
                <a:solidFill>
                  <a:schemeClr val="tx1"/>
                </a:solidFill>
                <a:cs typeface="Arial"/>
              </a:rPr>
              <a:t>Background Check/Live Scan Case Manager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Helps Human Resources and Police Department easily collaborate to process new applicant’s background checks.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Objectives</a:t>
            </a:r>
            <a:endParaRPr lang="en-US" sz="2400" dirty="0">
              <a:cs typeface="Arial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Setup a workflow that drives business processes, step-by-step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Facilitate collaboration among PD and HR Offices (Campus, MC &amp; Health Science) 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Automate manual process (sending emails)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Processes</a:t>
            </a:r>
          </a:p>
          <a:p>
            <a:pPr marL="800100" lvl="1" indent="-342900" eaLnBrk="1" hangingPunct="1"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Applicant schedules background check appointment with HR.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00100" lvl="1" indent="-342900" eaLnBrk="1" hangingPunct="1"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/>
              </a:rPr>
              <a:t>HR enters applicant and appointment info into the system.</a:t>
            </a:r>
          </a:p>
          <a:p>
            <a:pPr marL="800100" lvl="1" indent="-342900" eaLnBrk="1" hangingPunct="1"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/>
              </a:rPr>
              <a:t>The system uses information to send info email to applicant.</a:t>
            </a:r>
          </a:p>
          <a:p>
            <a:pPr marL="800100" lvl="1" indent="-342900" eaLnBrk="1" hangingPunct="1"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/>
              </a:rPr>
              <a:t>Applicant receives appointment info email and goes to appointment.</a:t>
            </a:r>
          </a:p>
          <a:p>
            <a:pPr marL="800100" lvl="1" indent="-342900" eaLnBrk="1" hangingPunct="1"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/>
              </a:rPr>
              <a:t>PD fingerprints applicant and sends to federal agency to check their background.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800100" lvl="1" indent="-342900" eaLnBrk="1" hangingPunct="1">
              <a:buFontTx/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Upon receiving, PD will update the case with the results.</a:t>
            </a:r>
          </a:p>
          <a:p>
            <a:pPr marL="800100" lvl="1" indent="-342900" eaLnBrk="1" hangingPunct="1">
              <a:buFontTx/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Case Manager will notify HR of the results.</a:t>
            </a:r>
          </a:p>
          <a:p>
            <a:pPr marL="800100" lvl="1" indent="-342900" eaLnBrk="1" hangingPunct="1">
              <a:buFontTx/>
              <a:buAutoNum type="arabicPeriod"/>
              <a:defRPr/>
            </a:pPr>
            <a:r>
              <a:rPr lang="en-US" alt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HR reviews the case and notifies recruitment manager hiring/non-hiring decision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12453" y="2801448"/>
            <a:ext cx="3331185" cy="1636103"/>
            <a:chOff x="7107116" y="1099"/>
            <a:chExt cx="3331185" cy="1636103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4EFF5D5-E194-4E6F-8298-591EDCC9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116" y="114301"/>
              <a:ext cx="835271" cy="835271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986CD534-EB0F-4CFA-872D-016AD55A3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5093" y="833438"/>
              <a:ext cx="720970" cy="803764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E89400BD-EDB1-4E5F-B6CE-1639DCEE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8853" y="1099"/>
              <a:ext cx="859448" cy="833072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CDA2BE1-4AB9-43B8-BEE5-19F1A24F9219}"/>
                </a:ext>
              </a:extLst>
            </p:cNvPr>
            <p:cNvSpPr/>
            <p:nvPr/>
          </p:nvSpPr>
          <p:spPr bwMode="auto">
            <a:xfrm rot="16080000">
              <a:off x="8662471" y="266601"/>
              <a:ext cx="407469" cy="369884"/>
            </a:xfrm>
            <a:prstGeom prst="downArrow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1DA9EA49-BC08-43C0-BE27-5913DCF6CDE7}"/>
                </a:ext>
              </a:extLst>
            </p:cNvPr>
            <p:cNvSpPr/>
            <p:nvPr/>
          </p:nvSpPr>
          <p:spPr bwMode="auto">
            <a:xfrm rot="-3960000">
              <a:off x="8005994" y="745237"/>
              <a:ext cx="407469" cy="317131"/>
            </a:xfrm>
            <a:prstGeom prst="downArrow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7A49F7C-01C1-46A7-8089-2B44BA69F054}"/>
                </a:ext>
              </a:extLst>
            </p:cNvPr>
            <p:cNvSpPr/>
            <p:nvPr/>
          </p:nvSpPr>
          <p:spPr bwMode="auto">
            <a:xfrm rot="2220000">
              <a:off x="9321910" y="926945"/>
              <a:ext cx="407469" cy="317131"/>
            </a:xfrm>
            <a:prstGeom prst="downArrow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1519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br>
              <a:rPr lang="en-US" altLang="en-US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4000" dirty="0">
                <a:solidFill>
                  <a:srgbClr val="517495"/>
                </a:solidFill>
              </a:rPr>
              <a:t>Current Usage</a:t>
            </a:r>
            <a:endParaRPr lang="en-US" altLang="en-US" sz="3200" dirty="0">
              <a:solidFill>
                <a:srgbClr val="517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797" y="1065664"/>
            <a:ext cx="8646695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Demo Objectives</a:t>
            </a:r>
            <a:endParaRPr lang="en-US" sz="2400" dirty="0">
              <a:solidFill>
                <a:schemeClr val="tx1"/>
              </a:solidFill>
            </a:endParaRPr>
          </a:p>
          <a:p>
            <a:pPr marL="1371600" lvl="1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Case Entry</a:t>
            </a:r>
          </a:p>
          <a:p>
            <a:pPr marL="1371600" lvl="1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Workflow</a:t>
            </a:r>
            <a:endParaRPr lang="en-US" sz="2400" dirty="0">
              <a:solidFill>
                <a:schemeClr val="tx1"/>
              </a:solidFill>
            </a:endParaRPr>
          </a:p>
          <a:p>
            <a:pPr marL="1828800" lvl="3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HR In-basket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PD In-basket</a:t>
            </a:r>
            <a:endParaRPr lang="en-US" sz="2400" dirty="0">
              <a:solidFill>
                <a:schemeClr val="tx1"/>
              </a:solidFill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Searching for a Case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Adding Documents</a:t>
            </a:r>
            <a:endParaRPr lang="en-US" sz="2400" dirty="0">
              <a:solidFill>
                <a:schemeClr val="tx1"/>
              </a:solidFill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Adding Notes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Reports</a:t>
            </a:r>
          </a:p>
          <a:p>
            <a:pPr marL="1371600" lvl="2" indent="-457200"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Demo 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dirty="0">
                <a:solidFill>
                  <a:srgbClr val="7889FB"/>
                </a:solidFill>
                <a:cs typeface="Arial"/>
              </a:rPr>
              <a:t>  https://ecmtest.oit.uci.edu:9445/navigator/?desktop=icmcn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Action Button: Go Forward or Next 4">
            <a:hlinkClick r:id="rId2" highlightClick="1"/>
            <a:extLst>
              <a:ext uri="{FF2B5EF4-FFF2-40B4-BE49-F238E27FC236}">
                <a16:creationId xmlns:a16="http://schemas.microsoft.com/office/drawing/2014/main" id="{32ACCE4F-9CAD-4C2C-A6E1-54BEA63BA44E}"/>
              </a:ext>
            </a:extLst>
          </p:cNvPr>
          <p:cNvSpPr/>
          <p:nvPr/>
        </p:nvSpPr>
        <p:spPr bwMode="auto">
          <a:xfrm>
            <a:off x="1323704" y="4804423"/>
            <a:ext cx="699944" cy="66456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253F59-A7C3-4BD9-8BAF-5B43313F2FC3}"/>
              </a:ext>
            </a:extLst>
          </p:cNvPr>
          <p:cNvSpPr txBox="1">
            <a:spLocks noChangeArrowheads="1"/>
          </p:cNvSpPr>
          <p:nvPr/>
        </p:nvSpPr>
        <p:spPr>
          <a:xfrm>
            <a:off x="1526797" y="0"/>
            <a:ext cx="7338529" cy="1610686"/>
          </a:xfrm>
          <a:prstGeom prst="rect">
            <a:avLst/>
          </a:prstGeom>
        </p:spPr>
        <p:txBody>
          <a:bodyPr anchor="t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br>
              <a:rPr lang="en-US" altLang="en-US" sz="1800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br>
              <a:rPr lang="en-US" altLang="en-US" sz="1800" dirty="0">
                <a:solidFill>
                  <a:schemeClr val="accent1">
                    <a:lumMod val="50000"/>
                  </a:schemeClr>
                </a:solidFill>
                <a:cs typeface="Arial"/>
              </a:rPr>
            </a:br>
            <a:r>
              <a:rPr lang="en-US" altLang="en-US" sz="3200" dirty="0">
                <a:solidFill>
                  <a:srgbClr val="517495"/>
                </a:solidFill>
              </a:rPr>
              <a:t>Demo: Background Check Case Manager </a:t>
            </a:r>
            <a:endParaRPr lang="en-US" altLang="en-US" sz="2400" dirty="0">
              <a:solidFill>
                <a:srgbClr val="517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8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HR enters a new Background Check case:</a:t>
            </a:r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32D689-F4F6-4ADB-A815-75185120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88" y="2125512"/>
            <a:ext cx="8456048" cy="37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C3A539-F362-4B25-8C9B-9F23AD519AD5}"/>
              </a:ext>
            </a:extLst>
          </p:cNvPr>
          <p:cNvSpPr>
            <a:spLocks/>
          </p:cNvSpPr>
          <p:nvPr/>
        </p:nvSpPr>
        <p:spPr bwMode="auto">
          <a:xfrm>
            <a:off x="1752600" y="136525"/>
            <a:ext cx="8229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Manager – Background Check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Workflow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Human Resources In-Basket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cs typeface="Arial"/>
              </a:rPr>
              <a:t>The two tasks below were created automatically after the case was entered: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4DB467-8E82-4F2C-9CB1-9963CD02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1" y="2502492"/>
            <a:ext cx="8331235" cy="30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1720"/>
      </p:ext>
    </p:extLst>
  </p:cSld>
  <p:clrMapOvr>
    <a:masterClrMapping/>
  </p:clrMapOvr>
</p:sld>
</file>

<file path=ppt/theme/theme1.xml><?xml version="1.0" encoding="utf-8"?>
<a:theme xmlns:a="http://schemas.openxmlformats.org/drawingml/2006/main" name="IBM Presentatio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847</Words>
  <Application>Microsoft Macintosh PowerPoint</Application>
  <PresentationFormat>Widescreen</PresentationFormat>
  <Paragraphs>174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IBM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PRESENTERS:  HOW TO USE THIS PRESENTATION  DELETE THIS PAGE BEFORE PRESENTING</dc:title>
  <dc:creator>Brian G Banigan</dc:creator>
  <cp:lastModifiedBy>Katie Chappell</cp:lastModifiedBy>
  <cp:revision>142</cp:revision>
  <dcterms:created xsi:type="dcterms:W3CDTF">2010-09-21T17:23:00Z</dcterms:created>
  <dcterms:modified xsi:type="dcterms:W3CDTF">2019-10-09T02:18:31Z</dcterms:modified>
</cp:coreProperties>
</file>