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 SemiBold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75"/>
  </p:normalViewPr>
  <p:slideViewPr>
    <p:cSldViewPr snapToGrid="0">
      <p:cViewPr varScale="1">
        <p:scale>
          <a:sx n="136" d="100"/>
          <a:sy n="136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202A5-1851-4AEB-9F6D-B02BB5521CDD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1C54-71DA-4688-80F7-E821FF09C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8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stated problem we are addressing: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current systems/processes are broken and make collaboration and communication harder then ever, leading to delays and missed SLAs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6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0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0" y="1314925"/>
            <a:ext cx="80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0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5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90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-3750" y="4910325"/>
            <a:ext cx="9156900" cy="259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-6450" y="4910317"/>
            <a:ext cx="9156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0" y="4886440"/>
            <a:ext cx="9144003" cy="30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2375" y="164370"/>
            <a:ext cx="1688326" cy="67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E8B5ACC-D650-6A4B-931E-14250A46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15" y="274638"/>
            <a:ext cx="6396075" cy="79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760B8-0DB3-7746-95DE-4472D4CD1720}"/>
              </a:ext>
            </a:extLst>
          </p:cNvPr>
          <p:cNvSpPr/>
          <p:nvPr userDrawn="1"/>
        </p:nvSpPr>
        <p:spPr>
          <a:xfrm>
            <a:off x="8638478" y="4"/>
            <a:ext cx="511972" cy="4910317"/>
          </a:xfrm>
          <a:prstGeom prst="rect">
            <a:avLst/>
          </a:prstGeom>
          <a:solidFill>
            <a:srgbClr val="62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>
                <a:solidFill>
                  <a:schemeClr val="accent2"/>
                </a:solidFill>
              </a:rPr>
              <a:t>Enterprise Solutions &amp; Systems</a:t>
            </a:r>
          </a:p>
        </p:txBody>
      </p:sp>
    </p:spTree>
    <p:extLst>
      <p:ext uri="{BB962C8B-B14F-4D97-AF65-F5344CB8AC3E}">
        <p14:creationId xmlns:p14="http://schemas.microsoft.com/office/powerpoint/2010/main" val="3160558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64A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expo.uci.edu/event-details/enterprise-solutions-systems/#es-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hlinkClick r:id="rId3"/>
              </a:rPr>
              <a:t>Digital Workflows in ServiceNow</a:t>
            </a:r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>
                <a:latin typeface="+mj-lt"/>
              </a:rPr>
              <a:t>A New Way to Do Business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468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866CAC-B5F7-4A2B-9A35-B030E28D0CA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160151" y="2256279"/>
            <a:ext cx="3440379" cy="485102"/>
            <a:chOff x="8398712" y="1662370"/>
            <a:chExt cx="3813206" cy="53767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1AF866C-0390-45CA-A167-F2BB3F12AE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8714" y="1662370"/>
              <a:ext cx="3813204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303D75-8958-4B25-A895-47D80D7445BF}"/>
                </a:ext>
              </a:extLst>
            </p:cNvPr>
            <p:cNvCxnSpPr/>
            <p:nvPr/>
          </p:nvCxnSpPr>
          <p:spPr>
            <a:xfrm>
              <a:off x="8398712" y="1662370"/>
              <a:ext cx="0" cy="53767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9BF35D-B7F2-4FC2-B69D-15D42A782AFD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312712" y="2250760"/>
            <a:ext cx="297087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ie 2">
            <a:extLst>
              <a:ext uri="{FF2B5EF4-FFF2-40B4-BE49-F238E27FC236}">
                <a16:creationId xmlns:a16="http://schemas.microsoft.com/office/drawing/2014/main" id="{8796B460-0E3E-4386-826A-FD91B790A69C}"/>
              </a:ext>
            </a:extLst>
          </p:cNvPr>
          <p:cNvSpPr>
            <a:spLocks noChangeAspect="1"/>
          </p:cNvSpPr>
          <p:nvPr/>
        </p:nvSpPr>
        <p:spPr>
          <a:xfrm>
            <a:off x="5257090" y="3347502"/>
            <a:ext cx="1061116" cy="531315"/>
          </a:xfrm>
          <a:custGeom>
            <a:avLst/>
            <a:gdLst>
              <a:gd name="connsiteX0" fmla="*/ 1375063 w 1375063"/>
              <a:gd name="connsiteY0" fmla="*/ 687532 h 1375063"/>
              <a:gd name="connsiteX1" fmla="*/ 1031014 w 1375063"/>
              <a:gd name="connsiteY1" fmla="*/ 1283115 h 1375063"/>
              <a:gd name="connsiteX2" fmla="*/ 343199 w 1375063"/>
              <a:gd name="connsiteY2" fmla="*/ 1282625 h 1375063"/>
              <a:gd name="connsiteX3" fmla="*/ -1 w 1375063"/>
              <a:gd name="connsiteY3" fmla="*/ 686552 h 1375063"/>
              <a:gd name="connsiteX4" fmla="*/ 687532 w 1375063"/>
              <a:gd name="connsiteY4" fmla="*/ 687532 h 1375063"/>
              <a:gd name="connsiteX5" fmla="*/ 1375063 w 1375063"/>
              <a:gd name="connsiteY5" fmla="*/ 687532 h 1375063"/>
              <a:gd name="connsiteX0" fmla="*/ 1375064 w 1375064"/>
              <a:gd name="connsiteY0" fmla="*/ 980 h 688511"/>
              <a:gd name="connsiteX1" fmla="*/ 1031015 w 1375064"/>
              <a:gd name="connsiteY1" fmla="*/ 596563 h 688511"/>
              <a:gd name="connsiteX2" fmla="*/ 343200 w 1375064"/>
              <a:gd name="connsiteY2" fmla="*/ 596073 h 688511"/>
              <a:gd name="connsiteX3" fmla="*/ 0 w 1375064"/>
              <a:gd name="connsiteY3" fmla="*/ 0 h 688511"/>
              <a:gd name="connsiteX4" fmla="*/ 1375064 w 1375064"/>
              <a:gd name="connsiteY4" fmla="*/ 980 h 6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64" h="688511">
                <a:moveTo>
                  <a:pt x="1375064" y="980"/>
                </a:moveTo>
                <a:cubicBezTo>
                  <a:pt x="1375064" y="246728"/>
                  <a:pt x="1243898" y="473790"/>
                  <a:pt x="1031015" y="596563"/>
                </a:cubicBezTo>
                <a:cubicBezTo>
                  <a:pt x="818132" y="719336"/>
                  <a:pt x="555908" y="719149"/>
                  <a:pt x="343200" y="596073"/>
                </a:cubicBezTo>
                <a:cubicBezTo>
                  <a:pt x="130493" y="472997"/>
                  <a:pt x="-350" y="245748"/>
                  <a:pt x="0" y="0"/>
                </a:cubicBezTo>
                <a:lnTo>
                  <a:pt x="1375064" y="980"/>
                </a:lnTo>
                <a:close/>
              </a:path>
            </a:pathLst>
          </a:custGeom>
          <a:solidFill>
            <a:srgbClr val="00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8" name="Pie 2">
            <a:extLst>
              <a:ext uri="{FF2B5EF4-FFF2-40B4-BE49-F238E27FC236}">
                <a16:creationId xmlns:a16="http://schemas.microsoft.com/office/drawing/2014/main" id="{CDB4A293-AE46-4E58-ABFE-25B9F181BECB}"/>
              </a:ext>
            </a:extLst>
          </p:cNvPr>
          <p:cNvSpPr>
            <a:spLocks noChangeAspect="1"/>
          </p:cNvSpPr>
          <p:nvPr/>
        </p:nvSpPr>
        <p:spPr>
          <a:xfrm>
            <a:off x="4018715" y="3347503"/>
            <a:ext cx="1061114" cy="531314"/>
          </a:xfrm>
          <a:custGeom>
            <a:avLst/>
            <a:gdLst>
              <a:gd name="connsiteX0" fmla="*/ 1375063 w 1375063"/>
              <a:gd name="connsiteY0" fmla="*/ 687532 h 1375063"/>
              <a:gd name="connsiteX1" fmla="*/ 1031014 w 1375063"/>
              <a:gd name="connsiteY1" fmla="*/ 1283115 h 1375063"/>
              <a:gd name="connsiteX2" fmla="*/ 343199 w 1375063"/>
              <a:gd name="connsiteY2" fmla="*/ 1282625 h 1375063"/>
              <a:gd name="connsiteX3" fmla="*/ -1 w 1375063"/>
              <a:gd name="connsiteY3" fmla="*/ 686552 h 1375063"/>
              <a:gd name="connsiteX4" fmla="*/ 687532 w 1375063"/>
              <a:gd name="connsiteY4" fmla="*/ 687532 h 1375063"/>
              <a:gd name="connsiteX5" fmla="*/ 1375063 w 1375063"/>
              <a:gd name="connsiteY5" fmla="*/ 687532 h 1375063"/>
              <a:gd name="connsiteX0" fmla="*/ 1375064 w 1375064"/>
              <a:gd name="connsiteY0" fmla="*/ 980 h 688511"/>
              <a:gd name="connsiteX1" fmla="*/ 1031015 w 1375064"/>
              <a:gd name="connsiteY1" fmla="*/ 596563 h 688511"/>
              <a:gd name="connsiteX2" fmla="*/ 343200 w 1375064"/>
              <a:gd name="connsiteY2" fmla="*/ 596073 h 688511"/>
              <a:gd name="connsiteX3" fmla="*/ 0 w 1375064"/>
              <a:gd name="connsiteY3" fmla="*/ 0 h 688511"/>
              <a:gd name="connsiteX4" fmla="*/ 1375064 w 1375064"/>
              <a:gd name="connsiteY4" fmla="*/ 980 h 6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64" h="688511">
                <a:moveTo>
                  <a:pt x="1375064" y="980"/>
                </a:moveTo>
                <a:cubicBezTo>
                  <a:pt x="1375064" y="246728"/>
                  <a:pt x="1243898" y="473790"/>
                  <a:pt x="1031015" y="596563"/>
                </a:cubicBezTo>
                <a:cubicBezTo>
                  <a:pt x="818132" y="719336"/>
                  <a:pt x="555908" y="719149"/>
                  <a:pt x="343200" y="596073"/>
                </a:cubicBezTo>
                <a:cubicBezTo>
                  <a:pt x="130493" y="472997"/>
                  <a:pt x="-350" y="245748"/>
                  <a:pt x="0" y="0"/>
                </a:cubicBezTo>
                <a:lnTo>
                  <a:pt x="1375064" y="980"/>
                </a:lnTo>
                <a:close/>
              </a:path>
            </a:pathLst>
          </a:custGeom>
          <a:solidFill>
            <a:srgbClr val="00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+mj-lt"/>
            </a:endParaRPr>
          </a:p>
        </p:txBody>
      </p:sp>
      <p:sp>
        <p:nvSpPr>
          <p:cNvPr id="10" name="Pie 2">
            <a:extLst>
              <a:ext uri="{FF2B5EF4-FFF2-40B4-BE49-F238E27FC236}">
                <a16:creationId xmlns:a16="http://schemas.microsoft.com/office/drawing/2014/main" id="{C2CA627D-A1EB-4900-AC15-D6EFC5FC3853}"/>
              </a:ext>
            </a:extLst>
          </p:cNvPr>
          <p:cNvSpPr>
            <a:spLocks noChangeAspect="1"/>
          </p:cNvSpPr>
          <p:nvPr/>
        </p:nvSpPr>
        <p:spPr>
          <a:xfrm>
            <a:off x="2771157" y="3354494"/>
            <a:ext cx="1006516" cy="503976"/>
          </a:xfrm>
          <a:custGeom>
            <a:avLst/>
            <a:gdLst>
              <a:gd name="connsiteX0" fmla="*/ 1375063 w 1375063"/>
              <a:gd name="connsiteY0" fmla="*/ 687532 h 1375063"/>
              <a:gd name="connsiteX1" fmla="*/ 1031014 w 1375063"/>
              <a:gd name="connsiteY1" fmla="*/ 1283115 h 1375063"/>
              <a:gd name="connsiteX2" fmla="*/ 343199 w 1375063"/>
              <a:gd name="connsiteY2" fmla="*/ 1282625 h 1375063"/>
              <a:gd name="connsiteX3" fmla="*/ -1 w 1375063"/>
              <a:gd name="connsiteY3" fmla="*/ 686552 h 1375063"/>
              <a:gd name="connsiteX4" fmla="*/ 687532 w 1375063"/>
              <a:gd name="connsiteY4" fmla="*/ 687532 h 1375063"/>
              <a:gd name="connsiteX5" fmla="*/ 1375063 w 1375063"/>
              <a:gd name="connsiteY5" fmla="*/ 687532 h 1375063"/>
              <a:gd name="connsiteX0" fmla="*/ 1375064 w 1375064"/>
              <a:gd name="connsiteY0" fmla="*/ 980 h 688511"/>
              <a:gd name="connsiteX1" fmla="*/ 1031015 w 1375064"/>
              <a:gd name="connsiteY1" fmla="*/ 596563 h 688511"/>
              <a:gd name="connsiteX2" fmla="*/ 343200 w 1375064"/>
              <a:gd name="connsiteY2" fmla="*/ 596073 h 688511"/>
              <a:gd name="connsiteX3" fmla="*/ 0 w 1375064"/>
              <a:gd name="connsiteY3" fmla="*/ 0 h 688511"/>
              <a:gd name="connsiteX4" fmla="*/ 1375064 w 1375064"/>
              <a:gd name="connsiteY4" fmla="*/ 980 h 6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64" h="688511">
                <a:moveTo>
                  <a:pt x="1375064" y="980"/>
                </a:moveTo>
                <a:cubicBezTo>
                  <a:pt x="1375064" y="246728"/>
                  <a:pt x="1243898" y="473790"/>
                  <a:pt x="1031015" y="596563"/>
                </a:cubicBezTo>
                <a:cubicBezTo>
                  <a:pt x="818132" y="719336"/>
                  <a:pt x="555908" y="719149"/>
                  <a:pt x="343200" y="596073"/>
                </a:cubicBezTo>
                <a:cubicBezTo>
                  <a:pt x="130493" y="472997"/>
                  <a:pt x="-350" y="245748"/>
                  <a:pt x="0" y="0"/>
                </a:cubicBezTo>
                <a:lnTo>
                  <a:pt x="1375064" y="980"/>
                </a:lnTo>
                <a:close/>
              </a:path>
            </a:pathLst>
          </a:custGeom>
          <a:solidFill>
            <a:srgbClr val="00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1" name="Pie 2">
            <a:extLst>
              <a:ext uri="{FF2B5EF4-FFF2-40B4-BE49-F238E27FC236}">
                <a16:creationId xmlns:a16="http://schemas.microsoft.com/office/drawing/2014/main" id="{4B9D1F25-4D86-4122-BFBB-9B7DDDEC9D6F}"/>
              </a:ext>
            </a:extLst>
          </p:cNvPr>
          <p:cNvSpPr>
            <a:spLocks noChangeAspect="1"/>
          </p:cNvSpPr>
          <p:nvPr/>
        </p:nvSpPr>
        <p:spPr>
          <a:xfrm rot="10800000">
            <a:off x="1989976" y="1708625"/>
            <a:ext cx="1001617" cy="501523"/>
          </a:xfrm>
          <a:custGeom>
            <a:avLst/>
            <a:gdLst>
              <a:gd name="connsiteX0" fmla="*/ 1375063 w 1375063"/>
              <a:gd name="connsiteY0" fmla="*/ 687532 h 1375063"/>
              <a:gd name="connsiteX1" fmla="*/ 1031014 w 1375063"/>
              <a:gd name="connsiteY1" fmla="*/ 1283115 h 1375063"/>
              <a:gd name="connsiteX2" fmla="*/ 343199 w 1375063"/>
              <a:gd name="connsiteY2" fmla="*/ 1282625 h 1375063"/>
              <a:gd name="connsiteX3" fmla="*/ -1 w 1375063"/>
              <a:gd name="connsiteY3" fmla="*/ 686552 h 1375063"/>
              <a:gd name="connsiteX4" fmla="*/ 687532 w 1375063"/>
              <a:gd name="connsiteY4" fmla="*/ 687532 h 1375063"/>
              <a:gd name="connsiteX5" fmla="*/ 1375063 w 1375063"/>
              <a:gd name="connsiteY5" fmla="*/ 687532 h 1375063"/>
              <a:gd name="connsiteX0" fmla="*/ 1375064 w 1375064"/>
              <a:gd name="connsiteY0" fmla="*/ 980 h 688511"/>
              <a:gd name="connsiteX1" fmla="*/ 1031015 w 1375064"/>
              <a:gd name="connsiteY1" fmla="*/ 596563 h 688511"/>
              <a:gd name="connsiteX2" fmla="*/ 343200 w 1375064"/>
              <a:gd name="connsiteY2" fmla="*/ 596073 h 688511"/>
              <a:gd name="connsiteX3" fmla="*/ 0 w 1375064"/>
              <a:gd name="connsiteY3" fmla="*/ 0 h 688511"/>
              <a:gd name="connsiteX4" fmla="*/ 1375064 w 1375064"/>
              <a:gd name="connsiteY4" fmla="*/ 980 h 6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64" h="688511">
                <a:moveTo>
                  <a:pt x="1375064" y="980"/>
                </a:moveTo>
                <a:cubicBezTo>
                  <a:pt x="1375064" y="246728"/>
                  <a:pt x="1243898" y="473790"/>
                  <a:pt x="1031015" y="596563"/>
                </a:cubicBezTo>
                <a:cubicBezTo>
                  <a:pt x="818132" y="719336"/>
                  <a:pt x="555908" y="719149"/>
                  <a:pt x="343200" y="596073"/>
                </a:cubicBezTo>
                <a:cubicBezTo>
                  <a:pt x="130493" y="472997"/>
                  <a:pt x="-350" y="245748"/>
                  <a:pt x="0" y="0"/>
                </a:cubicBezTo>
                <a:lnTo>
                  <a:pt x="1375064" y="980"/>
                </a:lnTo>
                <a:close/>
              </a:path>
            </a:pathLst>
          </a:custGeom>
          <a:solidFill>
            <a:srgbClr val="00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2" name="Pie 2">
            <a:extLst>
              <a:ext uri="{FF2B5EF4-FFF2-40B4-BE49-F238E27FC236}">
                <a16:creationId xmlns:a16="http://schemas.microsoft.com/office/drawing/2014/main" id="{21CCE6BA-3B1B-44CA-A151-DD1FDEB7E3A4}"/>
              </a:ext>
            </a:extLst>
          </p:cNvPr>
          <p:cNvSpPr>
            <a:spLocks noChangeAspect="1"/>
          </p:cNvSpPr>
          <p:nvPr/>
        </p:nvSpPr>
        <p:spPr>
          <a:xfrm rot="10800000">
            <a:off x="6064350" y="1725759"/>
            <a:ext cx="981046" cy="491223"/>
          </a:xfrm>
          <a:custGeom>
            <a:avLst/>
            <a:gdLst>
              <a:gd name="connsiteX0" fmla="*/ 1375063 w 1375063"/>
              <a:gd name="connsiteY0" fmla="*/ 687532 h 1375063"/>
              <a:gd name="connsiteX1" fmla="*/ 1031014 w 1375063"/>
              <a:gd name="connsiteY1" fmla="*/ 1283115 h 1375063"/>
              <a:gd name="connsiteX2" fmla="*/ 343199 w 1375063"/>
              <a:gd name="connsiteY2" fmla="*/ 1282625 h 1375063"/>
              <a:gd name="connsiteX3" fmla="*/ -1 w 1375063"/>
              <a:gd name="connsiteY3" fmla="*/ 686552 h 1375063"/>
              <a:gd name="connsiteX4" fmla="*/ 687532 w 1375063"/>
              <a:gd name="connsiteY4" fmla="*/ 687532 h 1375063"/>
              <a:gd name="connsiteX5" fmla="*/ 1375063 w 1375063"/>
              <a:gd name="connsiteY5" fmla="*/ 687532 h 1375063"/>
              <a:gd name="connsiteX0" fmla="*/ 1375064 w 1375064"/>
              <a:gd name="connsiteY0" fmla="*/ 980 h 688511"/>
              <a:gd name="connsiteX1" fmla="*/ 1031015 w 1375064"/>
              <a:gd name="connsiteY1" fmla="*/ 596563 h 688511"/>
              <a:gd name="connsiteX2" fmla="*/ 343200 w 1375064"/>
              <a:gd name="connsiteY2" fmla="*/ 596073 h 688511"/>
              <a:gd name="connsiteX3" fmla="*/ 0 w 1375064"/>
              <a:gd name="connsiteY3" fmla="*/ 0 h 688511"/>
              <a:gd name="connsiteX4" fmla="*/ 1375064 w 1375064"/>
              <a:gd name="connsiteY4" fmla="*/ 980 h 6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64" h="688511">
                <a:moveTo>
                  <a:pt x="1375064" y="980"/>
                </a:moveTo>
                <a:cubicBezTo>
                  <a:pt x="1375064" y="246728"/>
                  <a:pt x="1243898" y="473790"/>
                  <a:pt x="1031015" y="596563"/>
                </a:cubicBezTo>
                <a:cubicBezTo>
                  <a:pt x="818132" y="719336"/>
                  <a:pt x="555908" y="719149"/>
                  <a:pt x="343200" y="596073"/>
                </a:cubicBezTo>
                <a:cubicBezTo>
                  <a:pt x="130493" y="472997"/>
                  <a:pt x="-350" y="245748"/>
                  <a:pt x="0" y="0"/>
                </a:cubicBezTo>
                <a:lnTo>
                  <a:pt x="1375064" y="980"/>
                </a:lnTo>
                <a:close/>
              </a:path>
            </a:pathLst>
          </a:custGeom>
          <a:solidFill>
            <a:srgbClr val="00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A2E3F7-67C5-48ED-B957-A7DF3161EC16}"/>
              </a:ext>
            </a:extLst>
          </p:cNvPr>
          <p:cNvSpPr txBox="1">
            <a:spLocks/>
          </p:cNvSpPr>
          <p:nvPr/>
        </p:nvSpPr>
        <p:spPr>
          <a:xfrm>
            <a:off x="425550" y="341807"/>
            <a:ext cx="11222132" cy="668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Works For You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BCCA85-A7B9-49B6-B227-6177D541D0AE}"/>
              </a:ext>
            </a:extLst>
          </p:cNvPr>
          <p:cNvSpPr>
            <a:spLocks noChangeAspect="1"/>
          </p:cNvSpPr>
          <p:nvPr/>
        </p:nvSpPr>
        <p:spPr bwMode="gray">
          <a:xfrm>
            <a:off x="5424079" y="4044784"/>
            <a:ext cx="691833" cy="23409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1200" b="1" dirty="0">
                <a:solidFill>
                  <a:srgbClr val="0064A4"/>
                </a:solidFill>
                <a:latin typeface="+mj-lt"/>
              </a:rPr>
              <a:t>Profile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19FD70-4C6C-4BCE-9211-975FFD69BC4F}"/>
              </a:ext>
            </a:extLst>
          </p:cNvPr>
          <p:cNvSpPr>
            <a:spLocks noChangeAspect="1"/>
          </p:cNvSpPr>
          <p:nvPr/>
        </p:nvSpPr>
        <p:spPr bwMode="gray">
          <a:xfrm>
            <a:off x="4073626" y="4066066"/>
            <a:ext cx="782821" cy="23409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1200" b="1" dirty="0">
                <a:solidFill>
                  <a:srgbClr val="0064A4"/>
                </a:solidFill>
                <a:latin typeface="+mj-lt"/>
              </a:rPr>
              <a:t>Reporting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2FB06-4580-45D1-8DA9-5F432BA146C2}"/>
              </a:ext>
            </a:extLst>
          </p:cNvPr>
          <p:cNvSpPr>
            <a:spLocks noChangeAspect="1"/>
          </p:cNvSpPr>
          <p:nvPr/>
        </p:nvSpPr>
        <p:spPr bwMode="gray">
          <a:xfrm>
            <a:off x="2877451" y="4054926"/>
            <a:ext cx="829693" cy="23409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457200">
              <a:lnSpc>
                <a:spcPct val="85000"/>
              </a:lnSpc>
            </a:pPr>
            <a:r>
              <a:rPr lang="en-US" sz="1200" b="1" dirty="0">
                <a:solidFill>
                  <a:srgbClr val="0064A4"/>
                </a:solidFill>
                <a:latin typeface="+mj-lt"/>
              </a:rPr>
              <a:t>Knowledge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B654B85-9D02-464A-BC66-D0D88ED222A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472576" y="793447"/>
          <a:ext cx="2137411" cy="18901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AVAILABLE ANYTIME, ANYWHERE 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739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28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Century Gothic" pitchFamily="34" charset="0"/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ServiceNow at UCI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7">
                <a:tc gridSpan="2">
                  <a:txBody>
                    <a:bodyPr/>
                    <a:lstStyle/>
                    <a:p>
                      <a:pPr algn="l"/>
                      <a:endParaRPr lang="en-US" sz="1000" dirty="0">
                        <a:latin typeface="Century Gothic" pitchFamily="34" charset="0"/>
                      </a:endParaRP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B47D58A-2527-4624-903C-9A14349520D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924175" y="2852114"/>
          <a:ext cx="3074309" cy="307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7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2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INFORMATION AT YOUR FINGERTIPS 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48D99AD-0C28-4F98-AE5C-5ED8F8BB56AD}"/>
              </a:ext>
            </a:extLst>
          </p:cNvPr>
          <p:cNvSpPr>
            <a:spLocks noChangeAspect="1"/>
          </p:cNvSpPr>
          <p:nvPr/>
        </p:nvSpPr>
        <p:spPr bwMode="gray">
          <a:xfrm>
            <a:off x="3376756" y="2390189"/>
            <a:ext cx="821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IT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A50CA87-BB40-4A92-8359-8D6B285B94A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399683" y="2800337"/>
          <a:ext cx="2177562" cy="20201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2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REAL-TIME STATUS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739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1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Request: </a:t>
                      </a:r>
                    </a:p>
                    <a:p>
                      <a:pPr algn="l"/>
                      <a:r>
                        <a:rPr lang="en-US" sz="1200" dirty="0"/>
                        <a:t>I want something 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114">
                <a:tc gridSpan="2">
                  <a:txBody>
                    <a:bodyPr/>
                    <a:lstStyle/>
                    <a:p>
                      <a:pPr algn="l"/>
                      <a:endParaRPr lang="en-US" sz="1050" dirty="0"/>
                    </a:p>
                    <a:p>
                      <a:pPr algn="l"/>
                      <a:endParaRPr lang="en-US" sz="1050" dirty="0"/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A600FE2-6126-4CB0-98B3-61CD0E6925E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2578" y="2800337"/>
          <a:ext cx="2302788" cy="196956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6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RESOLVE ISSUES QUICKLY</a:t>
                      </a: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solidFill>
                      <a:srgbClr val="739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15"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Support:  </a:t>
                      </a:r>
                    </a:p>
                    <a:p>
                      <a:pPr algn="l"/>
                      <a:r>
                        <a:rPr lang="en-US" sz="1200" dirty="0"/>
                        <a:t>Help</a:t>
                      </a:r>
                      <a:r>
                        <a:rPr lang="en-US" sz="1200" baseline="0" dirty="0"/>
                        <a:t> - </a:t>
                      </a:r>
                      <a:r>
                        <a:rPr lang="en-US" sz="1200" dirty="0"/>
                        <a:t>It’s broken!</a:t>
                      </a: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565">
                <a:tc gridSpan="2">
                  <a:txBody>
                    <a:bodyPr/>
                    <a:lstStyle/>
                    <a:p>
                      <a:pPr algn="l"/>
                      <a:endParaRPr lang="en-US" sz="1000" dirty="0"/>
                    </a:p>
                    <a:p>
                      <a:pPr algn="l"/>
                      <a:endParaRPr lang="en-US" sz="1000" b="0" dirty="0"/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oup 61">
            <a:extLst>
              <a:ext uri="{FF2B5EF4-FFF2-40B4-BE49-F238E27FC236}">
                <a16:creationId xmlns:a16="http://schemas.microsoft.com/office/drawing/2014/main" id="{BE6CAD55-40A8-4E13-8976-98341D4299CF}"/>
              </a:ext>
            </a:extLst>
          </p:cNvPr>
          <p:cNvGrpSpPr>
            <a:grpSpLocks noChangeAspect="1"/>
          </p:cNvGrpSpPr>
          <p:nvPr/>
        </p:nvGrpSpPr>
        <p:grpSpPr>
          <a:xfrm>
            <a:off x="6482007" y="4015792"/>
            <a:ext cx="1276619" cy="712183"/>
            <a:chOff x="5043488" y="2065338"/>
            <a:chExt cx="676275" cy="44926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" name="Freeform 1">
              <a:extLst>
                <a:ext uri="{FF2B5EF4-FFF2-40B4-BE49-F238E27FC236}">
                  <a16:creationId xmlns:a16="http://schemas.microsoft.com/office/drawing/2014/main" id="{F3C38B41-AD69-47E8-9845-B09DF6688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588" y="2098675"/>
              <a:ext cx="139700" cy="120650"/>
            </a:xfrm>
            <a:custGeom>
              <a:avLst/>
              <a:gdLst>
                <a:gd name="T0" fmla="*/ 251 w 387"/>
                <a:gd name="T1" fmla="*/ 201 h 335"/>
                <a:gd name="T2" fmla="*/ 251 w 387"/>
                <a:gd name="T3" fmla="*/ 88 h 335"/>
                <a:gd name="T4" fmla="*/ 0 w 387"/>
                <a:gd name="T5" fmla="*/ 88 h 335"/>
                <a:gd name="T6" fmla="*/ 0 w 387"/>
                <a:gd name="T7" fmla="*/ 0 h 335"/>
                <a:gd name="T8" fmla="*/ 339 w 387"/>
                <a:gd name="T9" fmla="*/ 0 h 335"/>
                <a:gd name="T10" fmla="*/ 339 w 387"/>
                <a:gd name="T11" fmla="*/ 201 h 335"/>
                <a:gd name="T12" fmla="*/ 339 w 387"/>
                <a:gd name="T13" fmla="*/ 201 h 335"/>
                <a:gd name="T14" fmla="*/ 386 w 387"/>
                <a:gd name="T15" fmla="*/ 201 h 335"/>
                <a:gd name="T16" fmla="*/ 296 w 387"/>
                <a:gd name="T17" fmla="*/ 334 h 335"/>
                <a:gd name="T18" fmla="*/ 209 w 387"/>
                <a:gd name="T19" fmla="*/ 201 h 335"/>
                <a:gd name="T20" fmla="*/ 251 w 387"/>
                <a:gd name="T21" fmla="*/ 20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35">
                  <a:moveTo>
                    <a:pt x="251" y="201"/>
                  </a:moveTo>
                  <a:lnTo>
                    <a:pt x="251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39" y="0"/>
                  </a:lnTo>
                  <a:lnTo>
                    <a:pt x="339" y="201"/>
                  </a:lnTo>
                  <a:lnTo>
                    <a:pt x="339" y="201"/>
                  </a:lnTo>
                  <a:lnTo>
                    <a:pt x="386" y="201"/>
                  </a:lnTo>
                  <a:lnTo>
                    <a:pt x="296" y="334"/>
                  </a:lnTo>
                  <a:lnTo>
                    <a:pt x="209" y="201"/>
                  </a:lnTo>
                  <a:lnTo>
                    <a:pt x="251" y="2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F432901F-B417-450C-B6B3-B6F20299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863" y="2282825"/>
              <a:ext cx="139700" cy="120650"/>
            </a:xfrm>
            <a:custGeom>
              <a:avLst/>
              <a:gdLst>
                <a:gd name="T0" fmla="*/ 251 w 387"/>
                <a:gd name="T1" fmla="*/ 204 h 337"/>
                <a:gd name="T2" fmla="*/ 251 w 387"/>
                <a:gd name="T3" fmla="*/ 90 h 337"/>
                <a:gd name="T4" fmla="*/ 0 w 387"/>
                <a:gd name="T5" fmla="*/ 90 h 337"/>
                <a:gd name="T6" fmla="*/ 0 w 387"/>
                <a:gd name="T7" fmla="*/ 0 h 337"/>
                <a:gd name="T8" fmla="*/ 339 w 387"/>
                <a:gd name="T9" fmla="*/ 0 h 337"/>
                <a:gd name="T10" fmla="*/ 339 w 387"/>
                <a:gd name="T11" fmla="*/ 204 h 337"/>
                <a:gd name="T12" fmla="*/ 339 w 387"/>
                <a:gd name="T13" fmla="*/ 204 h 337"/>
                <a:gd name="T14" fmla="*/ 386 w 387"/>
                <a:gd name="T15" fmla="*/ 204 h 337"/>
                <a:gd name="T16" fmla="*/ 296 w 387"/>
                <a:gd name="T17" fmla="*/ 336 h 337"/>
                <a:gd name="T18" fmla="*/ 209 w 387"/>
                <a:gd name="T19" fmla="*/ 204 h 337"/>
                <a:gd name="T20" fmla="*/ 251 w 387"/>
                <a:gd name="T21" fmla="*/ 20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37">
                  <a:moveTo>
                    <a:pt x="251" y="204"/>
                  </a:moveTo>
                  <a:lnTo>
                    <a:pt x="251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39" y="0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86" y="204"/>
                  </a:lnTo>
                  <a:lnTo>
                    <a:pt x="296" y="336"/>
                  </a:lnTo>
                  <a:lnTo>
                    <a:pt x="209" y="204"/>
                  </a:lnTo>
                  <a:lnTo>
                    <a:pt x="251" y="2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CFF6C26-A948-4E40-B50D-1B83ED408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2065338"/>
              <a:ext cx="285750" cy="88900"/>
            </a:xfrm>
            <a:custGeom>
              <a:avLst/>
              <a:gdLst>
                <a:gd name="T0" fmla="*/ 396 w 792"/>
                <a:gd name="T1" fmla="*/ 247 h 248"/>
                <a:gd name="T2" fmla="*/ 0 w 792"/>
                <a:gd name="T3" fmla="*/ 247 h 248"/>
                <a:gd name="T4" fmla="*/ 0 w 792"/>
                <a:gd name="T5" fmla="*/ 0 h 248"/>
                <a:gd name="T6" fmla="*/ 791 w 792"/>
                <a:gd name="T7" fmla="*/ 0 h 248"/>
                <a:gd name="T8" fmla="*/ 791 w 792"/>
                <a:gd name="T9" fmla="*/ 247 h 248"/>
                <a:gd name="T10" fmla="*/ 396 w 792"/>
                <a:gd name="T11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248">
                  <a:moveTo>
                    <a:pt x="396" y="247"/>
                  </a:moveTo>
                  <a:lnTo>
                    <a:pt x="0" y="247"/>
                  </a:lnTo>
                  <a:lnTo>
                    <a:pt x="0" y="0"/>
                  </a:lnTo>
                  <a:lnTo>
                    <a:pt x="791" y="0"/>
                  </a:lnTo>
                  <a:lnTo>
                    <a:pt x="791" y="247"/>
                  </a:lnTo>
                  <a:lnTo>
                    <a:pt x="396" y="24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B9409BB0-75A5-4A69-83A1-F95AE6412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244725"/>
              <a:ext cx="307975" cy="88900"/>
            </a:xfrm>
            <a:custGeom>
              <a:avLst/>
              <a:gdLst>
                <a:gd name="T0" fmla="*/ 428 w 857"/>
                <a:gd name="T1" fmla="*/ 246 h 247"/>
                <a:gd name="T2" fmla="*/ 0 w 857"/>
                <a:gd name="T3" fmla="*/ 246 h 247"/>
                <a:gd name="T4" fmla="*/ 0 w 857"/>
                <a:gd name="T5" fmla="*/ 0 h 247"/>
                <a:gd name="T6" fmla="*/ 856 w 857"/>
                <a:gd name="T7" fmla="*/ 0 h 247"/>
                <a:gd name="T8" fmla="*/ 856 w 857"/>
                <a:gd name="T9" fmla="*/ 246 h 247"/>
                <a:gd name="T10" fmla="*/ 428 w 857"/>
                <a:gd name="T11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7" h="247">
                  <a:moveTo>
                    <a:pt x="428" y="246"/>
                  </a:moveTo>
                  <a:lnTo>
                    <a:pt x="0" y="246"/>
                  </a:lnTo>
                  <a:lnTo>
                    <a:pt x="0" y="0"/>
                  </a:lnTo>
                  <a:lnTo>
                    <a:pt x="856" y="0"/>
                  </a:lnTo>
                  <a:lnTo>
                    <a:pt x="856" y="246"/>
                  </a:lnTo>
                  <a:lnTo>
                    <a:pt x="428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0D7406CE-D02E-4CCB-922E-73E8C167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2425700"/>
              <a:ext cx="328613" cy="88900"/>
            </a:xfrm>
            <a:custGeom>
              <a:avLst/>
              <a:gdLst>
                <a:gd name="T0" fmla="*/ 457 w 915"/>
                <a:gd name="T1" fmla="*/ 247 h 248"/>
                <a:gd name="T2" fmla="*/ 0 w 915"/>
                <a:gd name="T3" fmla="*/ 247 h 248"/>
                <a:gd name="T4" fmla="*/ 0 w 915"/>
                <a:gd name="T5" fmla="*/ 0 h 248"/>
                <a:gd name="T6" fmla="*/ 914 w 915"/>
                <a:gd name="T7" fmla="*/ 0 h 248"/>
                <a:gd name="T8" fmla="*/ 914 w 915"/>
                <a:gd name="T9" fmla="*/ 247 h 248"/>
                <a:gd name="T10" fmla="*/ 457 w 915"/>
                <a:gd name="T11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248">
                  <a:moveTo>
                    <a:pt x="457" y="247"/>
                  </a:moveTo>
                  <a:lnTo>
                    <a:pt x="0" y="247"/>
                  </a:lnTo>
                  <a:lnTo>
                    <a:pt x="0" y="0"/>
                  </a:lnTo>
                  <a:lnTo>
                    <a:pt x="914" y="0"/>
                  </a:lnTo>
                  <a:lnTo>
                    <a:pt x="914" y="247"/>
                  </a:lnTo>
                  <a:lnTo>
                    <a:pt x="457" y="24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AFD383-AC3B-4B64-A0E4-503B49E898AE}"/>
              </a:ext>
            </a:extLst>
          </p:cNvPr>
          <p:cNvCxnSpPr>
            <a:cxnSpLocks noChangeAspect="1"/>
          </p:cNvCxnSpPr>
          <p:nvPr/>
        </p:nvCxnSpPr>
        <p:spPr>
          <a:xfrm>
            <a:off x="1312712" y="2278955"/>
            <a:ext cx="0" cy="483002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1" name="Group 42">
            <a:extLst>
              <a:ext uri="{FF2B5EF4-FFF2-40B4-BE49-F238E27FC236}">
                <a16:creationId xmlns:a16="http://schemas.microsoft.com/office/drawing/2014/main" id="{B54671AD-5DAA-43C0-917D-881B4F952C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7115" y="3100841"/>
            <a:ext cx="305146" cy="379684"/>
            <a:chOff x="6935" y="2195"/>
            <a:chExt cx="262" cy="326"/>
          </a:xfrm>
          <a:solidFill>
            <a:srgbClr val="0064A4"/>
          </a:solidFill>
        </p:grpSpPr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71B0E4FB-8411-4788-9AF6-3C93BCCC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" y="2365"/>
              <a:ext cx="131" cy="156"/>
            </a:xfrm>
            <a:custGeom>
              <a:avLst/>
              <a:gdLst>
                <a:gd name="T0" fmla="*/ 88 w 98"/>
                <a:gd name="T1" fmla="*/ 88 h 113"/>
                <a:gd name="T2" fmla="*/ 97 w 98"/>
                <a:gd name="T3" fmla="*/ 55 h 113"/>
                <a:gd name="T4" fmla="*/ 85 w 98"/>
                <a:gd name="T5" fmla="*/ 21 h 113"/>
                <a:gd name="T6" fmla="*/ 71 w 98"/>
                <a:gd name="T7" fmla="*/ 23 h 113"/>
                <a:gd name="T8" fmla="*/ 49 w 98"/>
                <a:gd name="T9" fmla="*/ 40 h 113"/>
                <a:gd name="T10" fmla="*/ 30 w 98"/>
                <a:gd name="T11" fmla="*/ 10 h 113"/>
                <a:gd name="T12" fmla="*/ 16 w 98"/>
                <a:gd name="T13" fmla="*/ 6 h 113"/>
                <a:gd name="T14" fmla="*/ 0 w 98"/>
                <a:gd name="T15" fmla="*/ 63 h 113"/>
                <a:gd name="T16" fmla="*/ 9 w 98"/>
                <a:gd name="T17" fmla="*/ 88 h 113"/>
                <a:gd name="T18" fmla="*/ 88 w 98"/>
                <a:gd name="T19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3">
                  <a:moveTo>
                    <a:pt x="88" y="88"/>
                  </a:moveTo>
                  <a:cubicBezTo>
                    <a:pt x="95" y="79"/>
                    <a:pt x="98" y="67"/>
                    <a:pt x="97" y="55"/>
                  </a:cubicBezTo>
                  <a:cubicBezTo>
                    <a:pt x="96" y="40"/>
                    <a:pt x="90" y="29"/>
                    <a:pt x="85" y="21"/>
                  </a:cubicBezTo>
                  <a:cubicBezTo>
                    <a:pt x="81" y="17"/>
                    <a:pt x="73" y="18"/>
                    <a:pt x="71" y="23"/>
                  </a:cubicBezTo>
                  <a:cubicBezTo>
                    <a:pt x="68" y="31"/>
                    <a:pt x="62" y="40"/>
                    <a:pt x="49" y="40"/>
                  </a:cubicBezTo>
                  <a:cubicBezTo>
                    <a:pt x="35" y="40"/>
                    <a:pt x="29" y="26"/>
                    <a:pt x="30" y="10"/>
                  </a:cubicBezTo>
                  <a:cubicBezTo>
                    <a:pt x="30" y="3"/>
                    <a:pt x="20" y="0"/>
                    <a:pt x="16" y="6"/>
                  </a:cubicBezTo>
                  <a:cubicBezTo>
                    <a:pt x="7" y="19"/>
                    <a:pt x="0" y="38"/>
                    <a:pt x="0" y="63"/>
                  </a:cubicBezTo>
                  <a:cubicBezTo>
                    <a:pt x="0" y="72"/>
                    <a:pt x="4" y="81"/>
                    <a:pt x="9" y="88"/>
                  </a:cubicBezTo>
                  <a:cubicBezTo>
                    <a:pt x="31" y="113"/>
                    <a:pt x="65" y="113"/>
                    <a:pt x="8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BBD2584D-8821-433C-9AE9-AEE028271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" y="2195"/>
              <a:ext cx="262" cy="326"/>
            </a:xfrm>
            <a:custGeom>
              <a:avLst/>
              <a:gdLst>
                <a:gd name="T0" fmla="*/ 97 w 196"/>
                <a:gd name="T1" fmla="*/ 236 h 236"/>
                <a:gd name="T2" fmla="*/ 62 w 196"/>
                <a:gd name="T3" fmla="*/ 230 h 236"/>
                <a:gd name="T4" fmla="*/ 0 w 196"/>
                <a:gd name="T5" fmla="*/ 148 h 236"/>
                <a:gd name="T6" fmla="*/ 48 w 196"/>
                <a:gd name="T7" fmla="*/ 50 h 236"/>
                <a:gd name="T8" fmla="*/ 54 w 196"/>
                <a:gd name="T9" fmla="*/ 50 h 236"/>
                <a:gd name="T10" fmla="*/ 57 w 196"/>
                <a:gd name="T11" fmla="*/ 54 h 236"/>
                <a:gd name="T12" fmla="*/ 57 w 196"/>
                <a:gd name="T13" fmla="*/ 56 h 236"/>
                <a:gd name="T14" fmla="*/ 90 w 196"/>
                <a:gd name="T15" fmla="*/ 90 h 236"/>
                <a:gd name="T16" fmla="*/ 107 w 196"/>
                <a:gd name="T17" fmla="*/ 80 h 236"/>
                <a:gd name="T18" fmla="*/ 92 w 196"/>
                <a:gd name="T19" fmla="*/ 8 h 236"/>
                <a:gd name="T20" fmla="*/ 93 w 196"/>
                <a:gd name="T21" fmla="*/ 3 h 236"/>
                <a:gd name="T22" fmla="*/ 98 w 196"/>
                <a:gd name="T23" fmla="*/ 0 h 236"/>
                <a:gd name="T24" fmla="*/ 196 w 196"/>
                <a:gd name="T25" fmla="*/ 148 h 236"/>
                <a:gd name="T26" fmla="*/ 134 w 196"/>
                <a:gd name="T27" fmla="*/ 230 h 236"/>
                <a:gd name="T28" fmla="*/ 133 w 196"/>
                <a:gd name="T29" fmla="*/ 230 h 236"/>
                <a:gd name="T30" fmla="*/ 97 w 196"/>
                <a:gd name="T31" fmla="*/ 236 h 236"/>
                <a:gd name="T32" fmla="*/ 132 w 196"/>
                <a:gd name="T33" fmla="*/ 224 h 236"/>
                <a:gd name="T34" fmla="*/ 132 w 196"/>
                <a:gd name="T35" fmla="*/ 224 h 236"/>
                <a:gd name="T36" fmla="*/ 47 w 196"/>
                <a:gd name="T37" fmla="*/ 66 h 236"/>
                <a:gd name="T38" fmla="*/ 12 w 196"/>
                <a:gd name="T39" fmla="*/ 148 h 236"/>
                <a:gd name="T40" fmla="*/ 66 w 196"/>
                <a:gd name="T41" fmla="*/ 219 h 236"/>
                <a:gd name="T42" fmla="*/ 130 w 196"/>
                <a:gd name="T43" fmla="*/ 219 h 236"/>
                <a:gd name="T44" fmla="*/ 184 w 196"/>
                <a:gd name="T45" fmla="*/ 148 h 236"/>
                <a:gd name="T46" fmla="*/ 107 w 196"/>
                <a:gd name="T47" fmla="*/ 13 h 236"/>
                <a:gd name="T48" fmla="*/ 118 w 196"/>
                <a:gd name="T49" fmla="*/ 85 h 236"/>
                <a:gd name="T50" fmla="*/ 90 w 196"/>
                <a:gd name="T51" fmla="*/ 102 h 236"/>
                <a:gd name="T52" fmla="*/ 47 w 196"/>
                <a:gd name="T53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236">
                  <a:moveTo>
                    <a:pt x="97" y="236"/>
                  </a:moveTo>
                  <a:cubicBezTo>
                    <a:pt x="87" y="236"/>
                    <a:pt x="76" y="234"/>
                    <a:pt x="62" y="230"/>
                  </a:cubicBezTo>
                  <a:cubicBezTo>
                    <a:pt x="24" y="216"/>
                    <a:pt x="0" y="184"/>
                    <a:pt x="0" y="148"/>
                  </a:cubicBezTo>
                  <a:cubicBezTo>
                    <a:pt x="0" y="87"/>
                    <a:pt x="36" y="58"/>
                    <a:pt x="48" y="50"/>
                  </a:cubicBezTo>
                  <a:cubicBezTo>
                    <a:pt x="49" y="49"/>
                    <a:pt x="52" y="49"/>
                    <a:pt x="54" y="50"/>
                  </a:cubicBezTo>
                  <a:cubicBezTo>
                    <a:pt x="55" y="51"/>
                    <a:pt x="57" y="52"/>
                    <a:pt x="57" y="54"/>
                  </a:cubicBezTo>
                  <a:cubicBezTo>
                    <a:pt x="57" y="55"/>
                    <a:pt x="57" y="55"/>
                    <a:pt x="57" y="56"/>
                  </a:cubicBezTo>
                  <a:cubicBezTo>
                    <a:pt x="59" y="79"/>
                    <a:pt x="70" y="90"/>
                    <a:pt x="90" y="90"/>
                  </a:cubicBezTo>
                  <a:cubicBezTo>
                    <a:pt x="95" y="90"/>
                    <a:pt x="102" y="89"/>
                    <a:pt x="107" y="80"/>
                  </a:cubicBezTo>
                  <a:cubicBezTo>
                    <a:pt x="113" y="67"/>
                    <a:pt x="101" y="29"/>
                    <a:pt x="92" y="8"/>
                  </a:cubicBezTo>
                  <a:cubicBezTo>
                    <a:pt x="92" y="6"/>
                    <a:pt x="92" y="4"/>
                    <a:pt x="93" y="3"/>
                  </a:cubicBezTo>
                  <a:cubicBezTo>
                    <a:pt x="94" y="1"/>
                    <a:pt x="96" y="0"/>
                    <a:pt x="98" y="0"/>
                  </a:cubicBezTo>
                  <a:cubicBezTo>
                    <a:pt x="141" y="0"/>
                    <a:pt x="196" y="72"/>
                    <a:pt x="196" y="148"/>
                  </a:cubicBezTo>
                  <a:cubicBezTo>
                    <a:pt x="196" y="184"/>
                    <a:pt x="172" y="217"/>
                    <a:pt x="134" y="230"/>
                  </a:cubicBezTo>
                  <a:cubicBezTo>
                    <a:pt x="134" y="230"/>
                    <a:pt x="133" y="230"/>
                    <a:pt x="133" y="230"/>
                  </a:cubicBezTo>
                  <a:cubicBezTo>
                    <a:pt x="119" y="234"/>
                    <a:pt x="108" y="236"/>
                    <a:pt x="97" y="236"/>
                  </a:cubicBezTo>
                  <a:close/>
                  <a:moveTo>
                    <a:pt x="132" y="224"/>
                  </a:moveTo>
                  <a:cubicBezTo>
                    <a:pt x="132" y="224"/>
                    <a:pt x="132" y="224"/>
                    <a:pt x="132" y="224"/>
                  </a:cubicBezTo>
                  <a:close/>
                  <a:moveTo>
                    <a:pt x="47" y="66"/>
                  </a:moveTo>
                  <a:cubicBezTo>
                    <a:pt x="33" y="78"/>
                    <a:pt x="12" y="103"/>
                    <a:pt x="12" y="148"/>
                  </a:cubicBezTo>
                  <a:cubicBezTo>
                    <a:pt x="12" y="179"/>
                    <a:pt x="33" y="207"/>
                    <a:pt x="66" y="219"/>
                  </a:cubicBezTo>
                  <a:cubicBezTo>
                    <a:pt x="91" y="226"/>
                    <a:pt x="103" y="226"/>
                    <a:pt x="130" y="219"/>
                  </a:cubicBezTo>
                  <a:cubicBezTo>
                    <a:pt x="163" y="207"/>
                    <a:pt x="184" y="179"/>
                    <a:pt x="184" y="148"/>
                  </a:cubicBezTo>
                  <a:cubicBezTo>
                    <a:pt x="184" y="81"/>
                    <a:pt x="140" y="23"/>
                    <a:pt x="107" y="13"/>
                  </a:cubicBezTo>
                  <a:cubicBezTo>
                    <a:pt x="114" y="31"/>
                    <a:pt x="125" y="67"/>
                    <a:pt x="118" y="85"/>
                  </a:cubicBezTo>
                  <a:cubicBezTo>
                    <a:pt x="112" y="96"/>
                    <a:pt x="102" y="102"/>
                    <a:pt x="90" y="102"/>
                  </a:cubicBezTo>
                  <a:cubicBezTo>
                    <a:pt x="67" y="102"/>
                    <a:pt x="51" y="90"/>
                    <a:pt x="4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B206360A-49BC-416F-B1ED-481FBA3561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2085" y="1785761"/>
            <a:ext cx="302965" cy="376971"/>
            <a:chOff x="6935" y="2195"/>
            <a:chExt cx="262" cy="326"/>
          </a:xfrm>
          <a:solidFill>
            <a:schemeClr val="bg1"/>
          </a:solidFill>
        </p:grpSpPr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A30F684-D024-4311-A5EF-57A53BCEF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1" y="2365"/>
              <a:ext cx="131" cy="156"/>
            </a:xfrm>
            <a:custGeom>
              <a:avLst/>
              <a:gdLst>
                <a:gd name="T0" fmla="*/ 88 w 98"/>
                <a:gd name="T1" fmla="*/ 88 h 113"/>
                <a:gd name="T2" fmla="*/ 97 w 98"/>
                <a:gd name="T3" fmla="*/ 55 h 113"/>
                <a:gd name="T4" fmla="*/ 85 w 98"/>
                <a:gd name="T5" fmla="*/ 21 h 113"/>
                <a:gd name="T6" fmla="*/ 71 w 98"/>
                <a:gd name="T7" fmla="*/ 23 h 113"/>
                <a:gd name="T8" fmla="*/ 49 w 98"/>
                <a:gd name="T9" fmla="*/ 40 h 113"/>
                <a:gd name="T10" fmla="*/ 30 w 98"/>
                <a:gd name="T11" fmla="*/ 10 h 113"/>
                <a:gd name="T12" fmla="*/ 16 w 98"/>
                <a:gd name="T13" fmla="*/ 6 h 113"/>
                <a:gd name="T14" fmla="*/ 0 w 98"/>
                <a:gd name="T15" fmla="*/ 63 h 113"/>
                <a:gd name="T16" fmla="*/ 9 w 98"/>
                <a:gd name="T17" fmla="*/ 88 h 113"/>
                <a:gd name="T18" fmla="*/ 88 w 98"/>
                <a:gd name="T19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13">
                  <a:moveTo>
                    <a:pt x="88" y="88"/>
                  </a:moveTo>
                  <a:cubicBezTo>
                    <a:pt x="95" y="79"/>
                    <a:pt x="98" y="67"/>
                    <a:pt x="97" y="55"/>
                  </a:cubicBezTo>
                  <a:cubicBezTo>
                    <a:pt x="96" y="40"/>
                    <a:pt x="90" y="29"/>
                    <a:pt x="85" y="21"/>
                  </a:cubicBezTo>
                  <a:cubicBezTo>
                    <a:pt x="81" y="17"/>
                    <a:pt x="73" y="18"/>
                    <a:pt x="71" y="23"/>
                  </a:cubicBezTo>
                  <a:cubicBezTo>
                    <a:pt x="68" y="31"/>
                    <a:pt x="62" y="40"/>
                    <a:pt x="49" y="40"/>
                  </a:cubicBezTo>
                  <a:cubicBezTo>
                    <a:pt x="35" y="40"/>
                    <a:pt x="29" y="26"/>
                    <a:pt x="30" y="10"/>
                  </a:cubicBezTo>
                  <a:cubicBezTo>
                    <a:pt x="30" y="3"/>
                    <a:pt x="20" y="0"/>
                    <a:pt x="16" y="6"/>
                  </a:cubicBezTo>
                  <a:cubicBezTo>
                    <a:pt x="7" y="19"/>
                    <a:pt x="0" y="38"/>
                    <a:pt x="0" y="63"/>
                  </a:cubicBezTo>
                  <a:cubicBezTo>
                    <a:pt x="0" y="72"/>
                    <a:pt x="4" y="81"/>
                    <a:pt x="9" y="88"/>
                  </a:cubicBezTo>
                  <a:cubicBezTo>
                    <a:pt x="31" y="113"/>
                    <a:pt x="65" y="113"/>
                    <a:pt x="8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DD6CAD7-8C95-44E6-BF86-53FB81903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5" y="2195"/>
              <a:ext cx="262" cy="326"/>
            </a:xfrm>
            <a:custGeom>
              <a:avLst/>
              <a:gdLst>
                <a:gd name="T0" fmla="*/ 97 w 196"/>
                <a:gd name="T1" fmla="*/ 236 h 236"/>
                <a:gd name="T2" fmla="*/ 62 w 196"/>
                <a:gd name="T3" fmla="*/ 230 h 236"/>
                <a:gd name="T4" fmla="*/ 0 w 196"/>
                <a:gd name="T5" fmla="*/ 148 h 236"/>
                <a:gd name="T6" fmla="*/ 48 w 196"/>
                <a:gd name="T7" fmla="*/ 50 h 236"/>
                <a:gd name="T8" fmla="*/ 54 w 196"/>
                <a:gd name="T9" fmla="*/ 50 h 236"/>
                <a:gd name="T10" fmla="*/ 57 w 196"/>
                <a:gd name="T11" fmla="*/ 54 h 236"/>
                <a:gd name="T12" fmla="*/ 57 w 196"/>
                <a:gd name="T13" fmla="*/ 56 h 236"/>
                <a:gd name="T14" fmla="*/ 90 w 196"/>
                <a:gd name="T15" fmla="*/ 90 h 236"/>
                <a:gd name="T16" fmla="*/ 107 w 196"/>
                <a:gd name="T17" fmla="*/ 80 h 236"/>
                <a:gd name="T18" fmla="*/ 92 w 196"/>
                <a:gd name="T19" fmla="*/ 8 h 236"/>
                <a:gd name="T20" fmla="*/ 93 w 196"/>
                <a:gd name="T21" fmla="*/ 3 h 236"/>
                <a:gd name="T22" fmla="*/ 98 w 196"/>
                <a:gd name="T23" fmla="*/ 0 h 236"/>
                <a:gd name="T24" fmla="*/ 196 w 196"/>
                <a:gd name="T25" fmla="*/ 148 h 236"/>
                <a:gd name="T26" fmla="*/ 134 w 196"/>
                <a:gd name="T27" fmla="*/ 230 h 236"/>
                <a:gd name="T28" fmla="*/ 133 w 196"/>
                <a:gd name="T29" fmla="*/ 230 h 236"/>
                <a:gd name="T30" fmla="*/ 97 w 196"/>
                <a:gd name="T31" fmla="*/ 236 h 236"/>
                <a:gd name="T32" fmla="*/ 132 w 196"/>
                <a:gd name="T33" fmla="*/ 224 h 236"/>
                <a:gd name="T34" fmla="*/ 132 w 196"/>
                <a:gd name="T35" fmla="*/ 224 h 236"/>
                <a:gd name="T36" fmla="*/ 47 w 196"/>
                <a:gd name="T37" fmla="*/ 66 h 236"/>
                <a:gd name="T38" fmla="*/ 12 w 196"/>
                <a:gd name="T39" fmla="*/ 148 h 236"/>
                <a:gd name="T40" fmla="*/ 66 w 196"/>
                <a:gd name="T41" fmla="*/ 219 h 236"/>
                <a:gd name="T42" fmla="*/ 130 w 196"/>
                <a:gd name="T43" fmla="*/ 219 h 236"/>
                <a:gd name="T44" fmla="*/ 184 w 196"/>
                <a:gd name="T45" fmla="*/ 148 h 236"/>
                <a:gd name="T46" fmla="*/ 107 w 196"/>
                <a:gd name="T47" fmla="*/ 13 h 236"/>
                <a:gd name="T48" fmla="*/ 118 w 196"/>
                <a:gd name="T49" fmla="*/ 85 h 236"/>
                <a:gd name="T50" fmla="*/ 90 w 196"/>
                <a:gd name="T51" fmla="*/ 102 h 236"/>
                <a:gd name="T52" fmla="*/ 47 w 196"/>
                <a:gd name="T53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236">
                  <a:moveTo>
                    <a:pt x="97" y="236"/>
                  </a:moveTo>
                  <a:cubicBezTo>
                    <a:pt x="87" y="236"/>
                    <a:pt x="76" y="234"/>
                    <a:pt x="62" y="230"/>
                  </a:cubicBezTo>
                  <a:cubicBezTo>
                    <a:pt x="24" y="216"/>
                    <a:pt x="0" y="184"/>
                    <a:pt x="0" y="148"/>
                  </a:cubicBezTo>
                  <a:cubicBezTo>
                    <a:pt x="0" y="87"/>
                    <a:pt x="36" y="58"/>
                    <a:pt x="48" y="50"/>
                  </a:cubicBezTo>
                  <a:cubicBezTo>
                    <a:pt x="49" y="49"/>
                    <a:pt x="52" y="49"/>
                    <a:pt x="54" y="50"/>
                  </a:cubicBezTo>
                  <a:cubicBezTo>
                    <a:pt x="55" y="51"/>
                    <a:pt x="57" y="52"/>
                    <a:pt x="57" y="54"/>
                  </a:cubicBezTo>
                  <a:cubicBezTo>
                    <a:pt x="57" y="55"/>
                    <a:pt x="57" y="55"/>
                    <a:pt x="57" y="56"/>
                  </a:cubicBezTo>
                  <a:cubicBezTo>
                    <a:pt x="59" y="79"/>
                    <a:pt x="70" y="90"/>
                    <a:pt x="90" y="90"/>
                  </a:cubicBezTo>
                  <a:cubicBezTo>
                    <a:pt x="95" y="90"/>
                    <a:pt x="102" y="89"/>
                    <a:pt x="107" y="80"/>
                  </a:cubicBezTo>
                  <a:cubicBezTo>
                    <a:pt x="113" y="67"/>
                    <a:pt x="101" y="29"/>
                    <a:pt x="92" y="8"/>
                  </a:cubicBezTo>
                  <a:cubicBezTo>
                    <a:pt x="92" y="6"/>
                    <a:pt x="92" y="4"/>
                    <a:pt x="93" y="3"/>
                  </a:cubicBezTo>
                  <a:cubicBezTo>
                    <a:pt x="94" y="1"/>
                    <a:pt x="96" y="0"/>
                    <a:pt x="98" y="0"/>
                  </a:cubicBezTo>
                  <a:cubicBezTo>
                    <a:pt x="141" y="0"/>
                    <a:pt x="196" y="72"/>
                    <a:pt x="196" y="148"/>
                  </a:cubicBezTo>
                  <a:cubicBezTo>
                    <a:pt x="196" y="184"/>
                    <a:pt x="172" y="217"/>
                    <a:pt x="134" y="230"/>
                  </a:cubicBezTo>
                  <a:cubicBezTo>
                    <a:pt x="134" y="230"/>
                    <a:pt x="133" y="230"/>
                    <a:pt x="133" y="230"/>
                  </a:cubicBezTo>
                  <a:cubicBezTo>
                    <a:pt x="119" y="234"/>
                    <a:pt x="108" y="236"/>
                    <a:pt x="97" y="236"/>
                  </a:cubicBezTo>
                  <a:close/>
                  <a:moveTo>
                    <a:pt x="132" y="224"/>
                  </a:moveTo>
                  <a:cubicBezTo>
                    <a:pt x="132" y="224"/>
                    <a:pt x="132" y="224"/>
                    <a:pt x="132" y="224"/>
                  </a:cubicBezTo>
                  <a:close/>
                  <a:moveTo>
                    <a:pt x="47" y="66"/>
                  </a:moveTo>
                  <a:cubicBezTo>
                    <a:pt x="33" y="78"/>
                    <a:pt x="12" y="103"/>
                    <a:pt x="12" y="148"/>
                  </a:cubicBezTo>
                  <a:cubicBezTo>
                    <a:pt x="12" y="179"/>
                    <a:pt x="33" y="207"/>
                    <a:pt x="66" y="219"/>
                  </a:cubicBezTo>
                  <a:cubicBezTo>
                    <a:pt x="91" y="226"/>
                    <a:pt x="103" y="226"/>
                    <a:pt x="130" y="219"/>
                  </a:cubicBezTo>
                  <a:cubicBezTo>
                    <a:pt x="163" y="207"/>
                    <a:pt x="184" y="179"/>
                    <a:pt x="184" y="148"/>
                  </a:cubicBezTo>
                  <a:cubicBezTo>
                    <a:pt x="184" y="81"/>
                    <a:pt x="140" y="23"/>
                    <a:pt x="107" y="13"/>
                  </a:cubicBezTo>
                  <a:cubicBezTo>
                    <a:pt x="114" y="31"/>
                    <a:pt x="125" y="67"/>
                    <a:pt x="118" y="85"/>
                  </a:cubicBezTo>
                  <a:cubicBezTo>
                    <a:pt x="112" y="96"/>
                    <a:pt x="102" y="102"/>
                    <a:pt x="90" y="102"/>
                  </a:cubicBezTo>
                  <a:cubicBezTo>
                    <a:pt x="67" y="102"/>
                    <a:pt x="51" y="90"/>
                    <a:pt x="4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9F9FB8D7-F72D-43C9-80A0-DF593AAD88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4756" y="1788132"/>
            <a:ext cx="409955" cy="371053"/>
            <a:chOff x="3701" y="2036"/>
            <a:chExt cx="274" cy="248"/>
          </a:xfrm>
          <a:solidFill>
            <a:schemeClr val="bg1"/>
          </a:solidFill>
        </p:grpSpPr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A9096EE-3FC6-4758-BF66-B86CF839D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036"/>
              <a:ext cx="274" cy="248"/>
            </a:xfrm>
            <a:custGeom>
              <a:avLst/>
              <a:gdLst>
                <a:gd name="T0" fmla="*/ 234 w 252"/>
                <a:gd name="T1" fmla="*/ 0 h 220"/>
                <a:gd name="T2" fmla="*/ 18 w 252"/>
                <a:gd name="T3" fmla="*/ 0 h 220"/>
                <a:gd name="T4" fmla="*/ 0 w 252"/>
                <a:gd name="T5" fmla="*/ 18 h 220"/>
                <a:gd name="T6" fmla="*/ 0 w 252"/>
                <a:gd name="T7" fmla="*/ 154 h 220"/>
                <a:gd name="T8" fmla="*/ 18 w 252"/>
                <a:gd name="T9" fmla="*/ 172 h 220"/>
                <a:gd name="T10" fmla="*/ 96 w 252"/>
                <a:gd name="T11" fmla="*/ 172 h 220"/>
                <a:gd name="T12" fmla="*/ 96 w 252"/>
                <a:gd name="T13" fmla="*/ 182 h 220"/>
                <a:gd name="T14" fmla="*/ 70 w 252"/>
                <a:gd name="T15" fmla="*/ 208 h 220"/>
                <a:gd name="T16" fmla="*/ 64 w 252"/>
                <a:gd name="T17" fmla="*/ 214 h 220"/>
                <a:gd name="T18" fmla="*/ 70 w 252"/>
                <a:gd name="T19" fmla="*/ 220 h 220"/>
                <a:gd name="T20" fmla="*/ 182 w 252"/>
                <a:gd name="T21" fmla="*/ 220 h 220"/>
                <a:gd name="T22" fmla="*/ 188 w 252"/>
                <a:gd name="T23" fmla="*/ 214 h 220"/>
                <a:gd name="T24" fmla="*/ 182 w 252"/>
                <a:gd name="T25" fmla="*/ 208 h 220"/>
                <a:gd name="T26" fmla="*/ 156 w 252"/>
                <a:gd name="T27" fmla="*/ 182 h 220"/>
                <a:gd name="T28" fmla="*/ 156 w 252"/>
                <a:gd name="T29" fmla="*/ 172 h 220"/>
                <a:gd name="T30" fmla="*/ 234 w 252"/>
                <a:gd name="T31" fmla="*/ 172 h 220"/>
                <a:gd name="T32" fmla="*/ 252 w 252"/>
                <a:gd name="T33" fmla="*/ 154 h 220"/>
                <a:gd name="T34" fmla="*/ 252 w 252"/>
                <a:gd name="T35" fmla="*/ 18 h 220"/>
                <a:gd name="T36" fmla="*/ 234 w 252"/>
                <a:gd name="T37" fmla="*/ 0 h 220"/>
                <a:gd name="T38" fmla="*/ 154 w 252"/>
                <a:gd name="T39" fmla="*/ 208 h 220"/>
                <a:gd name="T40" fmla="*/ 98 w 252"/>
                <a:gd name="T41" fmla="*/ 208 h 220"/>
                <a:gd name="T42" fmla="*/ 108 w 252"/>
                <a:gd name="T43" fmla="*/ 182 h 220"/>
                <a:gd name="T44" fmla="*/ 108 w 252"/>
                <a:gd name="T45" fmla="*/ 172 h 220"/>
                <a:gd name="T46" fmla="*/ 144 w 252"/>
                <a:gd name="T47" fmla="*/ 172 h 220"/>
                <a:gd name="T48" fmla="*/ 144 w 252"/>
                <a:gd name="T49" fmla="*/ 182 h 220"/>
                <a:gd name="T50" fmla="*/ 154 w 252"/>
                <a:gd name="T51" fmla="*/ 208 h 220"/>
                <a:gd name="T52" fmla="*/ 240 w 252"/>
                <a:gd name="T53" fmla="*/ 154 h 220"/>
                <a:gd name="T54" fmla="*/ 234 w 252"/>
                <a:gd name="T55" fmla="*/ 160 h 220"/>
                <a:gd name="T56" fmla="*/ 18 w 252"/>
                <a:gd name="T57" fmla="*/ 160 h 220"/>
                <a:gd name="T58" fmla="*/ 12 w 252"/>
                <a:gd name="T59" fmla="*/ 154 h 220"/>
                <a:gd name="T60" fmla="*/ 12 w 252"/>
                <a:gd name="T61" fmla="*/ 18 h 220"/>
                <a:gd name="T62" fmla="*/ 18 w 252"/>
                <a:gd name="T63" fmla="*/ 12 h 220"/>
                <a:gd name="T64" fmla="*/ 234 w 252"/>
                <a:gd name="T65" fmla="*/ 12 h 220"/>
                <a:gd name="T66" fmla="*/ 240 w 252"/>
                <a:gd name="T67" fmla="*/ 18 h 220"/>
                <a:gd name="T68" fmla="*/ 240 w 252"/>
                <a:gd name="T69" fmla="*/ 1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" h="220">
                  <a:moveTo>
                    <a:pt x="2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8" y="172"/>
                    <a:pt x="18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96"/>
                    <a:pt x="84" y="208"/>
                    <a:pt x="70" y="208"/>
                  </a:cubicBezTo>
                  <a:cubicBezTo>
                    <a:pt x="67" y="208"/>
                    <a:pt x="64" y="211"/>
                    <a:pt x="64" y="214"/>
                  </a:cubicBezTo>
                  <a:cubicBezTo>
                    <a:pt x="64" y="217"/>
                    <a:pt x="67" y="220"/>
                    <a:pt x="70" y="220"/>
                  </a:cubicBezTo>
                  <a:cubicBezTo>
                    <a:pt x="182" y="220"/>
                    <a:pt x="182" y="220"/>
                    <a:pt x="182" y="220"/>
                  </a:cubicBezTo>
                  <a:cubicBezTo>
                    <a:pt x="185" y="220"/>
                    <a:pt x="188" y="217"/>
                    <a:pt x="188" y="214"/>
                  </a:cubicBezTo>
                  <a:cubicBezTo>
                    <a:pt x="188" y="211"/>
                    <a:pt x="185" y="208"/>
                    <a:pt x="182" y="208"/>
                  </a:cubicBezTo>
                  <a:cubicBezTo>
                    <a:pt x="168" y="208"/>
                    <a:pt x="156" y="196"/>
                    <a:pt x="156" y="182"/>
                  </a:cubicBezTo>
                  <a:cubicBezTo>
                    <a:pt x="156" y="172"/>
                    <a:pt x="156" y="172"/>
                    <a:pt x="156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44" y="172"/>
                    <a:pt x="252" y="164"/>
                    <a:pt x="252" y="154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2" y="8"/>
                    <a:pt x="244" y="0"/>
                    <a:pt x="234" y="0"/>
                  </a:cubicBezTo>
                  <a:close/>
                  <a:moveTo>
                    <a:pt x="154" y="208"/>
                  </a:moveTo>
                  <a:cubicBezTo>
                    <a:pt x="98" y="208"/>
                    <a:pt x="98" y="208"/>
                    <a:pt x="98" y="208"/>
                  </a:cubicBezTo>
                  <a:cubicBezTo>
                    <a:pt x="104" y="201"/>
                    <a:pt x="108" y="192"/>
                    <a:pt x="108" y="18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4" y="192"/>
                    <a:pt x="148" y="201"/>
                    <a:pt x="154" y="208"/>
                  </a:cubicBezTo>
                  <a:close/>
                  <a:moveTo>
                    <a:pt x="240" y="154"/>
                  </a:moveTo>
                  <a:cubicBezTo>
                    <a:pt x="240" y="157"/>
                    <a:pt x="237" y="160"/>
                    <a:pt x="234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5" y="160"/>
                    <a:pt x="12" y="157"/>
                    <a:pt x="12" y="15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7" y="12"/>
                    <a:pt x="240" y="15"/>
                    <a:pt x="240" y="18"/>
                  </a:cubicBezTo>
                  <a:lnTo>
                    <a:pt x="24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8F2045B-49A0-439B-8371-400A6413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2079"/>
              <a:ext cx="80" cy="108"/>
            </a:xfrm>
            <a:custGeom>
              <a:avLst/>
              <a:gdLst>
                <a:gd name="T0" fmla="*/ 0 w 74"/>
                <a:gd name="T1" fmla="*/ 5 h 96"/>
                <a:gd name="T2" fmla="*/ 0 w 74"/>
                <a:gd name="T3" fmla="*/ 78 h 96"/>
                <a:gd name="T4" fmla="*/ 7 w 74"/>
                <a:gd name="T5" fmla="*/ 81 h 96"/>
                <a:gd name="T6" fmla="*/ 26 w 74"/>
                <a:gd name="T7" fmla="*/ 64 h 96"/>
                <a:gd name="T8" fmla="*/ 44 w 74"/>
                <a:gd name="T9" fmla="*/ 94 h 96"/>
                <a:gd name="T10" fmla="*/ 50 w 74"/>
                <a:gd name="T11" fmla="*/ 95 h 96"/>
                <a:gd name="T12" fmla="*/ 62 w 74"/>
                <a:gd name="T13" fmla="*/ 87 h 96"/>
                <a:gd name="T14" fmla="*/ 64 w 74"/>
                <a:gd name="T15" fmla="*/ 82 h 96"/>
                <a:gd name="T16" fmla="*/ 46 w 74"/>
                <a:gd name="T17" fmla="*/ 52 h 96"/>
                <a:gd name="T18" fmla="*/ 71 w 74"/>
                <a:gd name="T19" fmla="*/ 44 h 96"/>
                <a:gd name="T20" fmla="*/ 71 w 74"/>
                <a:gd name="T21" fmla="*/ 36 h 96"/>
                <a:gd name="T22" fmla="*/ 6 w 74"/>
                <a:gd name="T23" fmla="*/ 2 h 96"/>
                <a:gd name="T24" fmla="*/ 0 w 74"/>
                <a:gd name="T2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96">
                  <a:moveTo>
                    <a:pt x="0" y="5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4" y="84"/>
                    <a:pt x="7" y="81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5" y="96"/>
                    <a:pt x="48" y="96"/>
                    <a:pt x="50" y="95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4" y="86"/>
                    <a:pt x="65" y="84"/>
                    <a:pt x="64" y="8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4" y="43"/>
                    <a:pt x="74" y="38"/>
                    <a:pt x="71" y="3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9DAA18FE-C68A-437C-81E7-A43630ECBB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20030" y="3378923"/>
            <a:ext cx="494998" cy="448026"/>
            <a:chOff x="3701" y="2036"/>
            <a:chExt cx="274" cy="248"/>
          </a:xfrm>
          <a:solidFill>
            <a:srgbClr val="0064A4"/>
          </a:solidFill>
        </p:grpSpPr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9C45810D-6C50-4ED4-AA2B-496C0A240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036"/>
              <a:ext cx="274" cy="248"/>
            </a:xfrm>
            <a:custGeom>
              <a:avLst/>
              <a:gdLst>
                <a:gd name="T0" fmla="*/ 234 w 252"/>
                <a:gd name="T1" fmla="*/ 0 h 220"/>
                <a:gd name="T2" fmla="*/ 18 w 252"/>
                <a:gd name="T3" fmla="*/ 0 h 220"/>
                <a:gd name="T4" fmla="*/ 0 w 252"/>
                <a:gd name="T5" fmla="*/ 18 h 220"/>
                <a:gd name="T6" fmla="*/ 0 w 252"/>
                <a:gd name="T7" fmla="*/ 154 h 220"/>
                <a:gd name="T8" fmla="*/ 18 w 252"/>
                <a:gd name="T9" fmla="*/ 172 h 220"/>
                <a:gd name="T10" fmla="*/ 96 w 252"/>
                <a:gd name="T11" fmla="*/ 172 h 220"/>
                <a:gd name="T12" fmla="*/ 96 w 252"/>
                <a:gd name="T13" fmla="*/ 182 h 220"/>
                <a:gd name="T14" fmla="*/ 70 w 252"/>
                <a:gd name="T15" fmla="*/ 208 h 220"/>
                <a:gd name="T16" fmla="*/ 64 w 252"/>
                <a:gd name="T17" fmla="*/ 214 h 220"/>
                <a:gd name="T18" fmla="*/ 70 w 252"/>
                <a:gd name="T19" fmla="*/ 220 h 220"/>
                <a:gd name="T20" fmla="*/ 182 w 252"/>
                <a:gd name="T21" fmla="*/ 220 h 220"/>
                <a:gd name="T22" fmla="*/ 188 w 252"/>
                <a:gd name="T23" fmla="*/ 214 h 220"/>
                <a:gd name="T24" fmla="*/ 182 w 252"/>
                <a:gd name="T25" fmla="*/ 208 h 220"/>
                <a:gd name="T26" fmla="*/ 156 w 252"/>
                <a:gd name="T27" fmla="*/ 182 h 220"/>
                <a:gd name="T28" fmla="*/ 156 w 252"/>
                <a:gd name="T29" fmla="*/ 172 h 220"/>
                <a:gd name="T30" fmla="*/ 234 w 252"/>
                <a:gd name="T31" fmla="*/ 172 h 220"/>
                <a:gd name="T32" fmla="*/ 252 w 252"/>
                <a:gd name="T33" fmla="*/ 154 h 220"/>
                <a:gd name="T34" fmla="*/ 252 w 252"/>
                <a:gd name="T35" fmla="*/ 18 h 220"/>
                <a:gd name="T36" fmla="*/ 234 w 252"/>
                <a:gd name="T37" fmla="*/ 0 h 220"/>
                <a:gd name="T38" fmla="*/ 154 w 252"/>
                <a:gd name="T39" fmla="*/ 208 h 220"/>
                <a:gd name="T40" fmla="*/ 98 w 252"/>
                <a:gd name="T41" fmla="*/ 208 h 220"/>
                <a:gd name="T42" fmla="*/ 108 w 252"/>
                <a:gd name="T43" fmla="*/ 182 h 220"/>
                <a:gd name="T44" fmla="*/ 108 w 252"/>
                <a:gd name="T45" fmla="*/ 172 h 220"/>
                <a:gd name="T46" fmla="*/ 144 w 252"/>
                <a:gd name="T47" fmla="*/ 172 h 220"/>
                <a:gd name="T48" fmla="*/ 144 w 252"/>
                <a:gd name="T49" fmla="*/ 182 h 220"/>
                <a:gd name="T50" fmla="*/ 154 w 252"/>
                <a:gd name="T51" fmla="*/ 208 h 220"/>
                <a:gd name="T52" fmla="*/ 240 w 252"/>
                <a:gd name="T53" fmla="*/ 154 h 220"/>
                <a:gd name="T54" fmla="*/ 234 w 252"/>
                <a:gd name="T55" fmla="*/ 160 h 220"/>
                <a:gd name="T56" fmla="*/ 18 w 252"/>
                <a:gd name="T57" fmla="*/ 160 h 220"/>
                <a:gd name="T58" fmla="*/ 12 w 252"/>
                <a:gd name="T59" fmla="*/ 154 h 220"/>
                <a:gd name="T60" fmla="*/ 12 w 252"/>
                <a:gd name="T61" fmla="*/ 18 h 220"/>
                <a:gd name="T62" fmla="*/ 18 w 252"/>
                <a:gd name="T63" fmla="*/ 12 h 220"/>
                <a:gd name="T64" fmla="*/ 234 w 252"/>
                <a:gd name="T65" fmla="*/ 12 h 220"/>
                <a:gd name="T66" fmla="*/ 240 w 252"/>
                <a:gd name="T67" fmla="*/ 18 h 220"/>
                <a:gd name="T68" fmla="*/ 240 w 252"/>
                <a:gd name="T69" fmla="*/ 1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" h="220">
                  <a:moveTo>
                    <a:pt x="2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8" y="172"/>
                    <a:pt x="18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96"/>
                    <a:pt x="84" y="208"/>
                    <a:pt x="70" y="208"/>
                  </a:cubicBezTo>
                  <a:cubicBezTo>
                    <a:pt x="67" y="208"/>
                    <a:pt x="64" y="211"/>
                    <a:pt x="64" y="214"/>
                  </a:cubicBezTo>
                  <a:cubicBezTo>
                    <a:pt x="64" y="217"/>
                    <a:pt x="67" y="220"/>
                    <a:pt x="70" y="220"/>
                  </a:cubicBezTo>
                  <a:cubicBezTo>
                    <a:pt x="182" y="220"/>
                    <a:pt x="182" y="220"/>
                    <a:pt x="182" y="220"/>
                  </a:cubicBezTo>
                  <a:cubicBezTo>
                    <a:pt x="185" y="220"/>
                    <a:pt x="188" y="217"/>
                    <a:pt x="188" y="214"/>
                  </a:cubicBezTo>
                  <a:cubicBezTo>
                    <a:pt x="188" y="211"/>
                    <a:pt x="185" y="208"/>
                    <a:pt x="182" y="208"/>
                  </a:cubicBezTo>
                  <a:cubicBezTo>
                    <a:pt x="168" y="208"/>
                    <a:pt x="156" y="196"/>
                    <a:pt x="156" y="182"/>
                  </a:cubicBezTo>
                  <a:cubicBezTo>
                    <a:pt x="156" y="172"/>
                    <a:pt x="156" y="172"/>
                    <a:pt x="156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44" y="172"/>
                    <a:pt x="252" y="164"/>
                    <a:pt x="252" y="154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2" y="8"/>
                    <a:pt x="244" y="0"/>
                    <a:pt x="234" y="0"/>
                  </a:cubicBezTo>
                  <a:close/>
                  <a:moveTo>
                    <a:pt x="154" y="208"/>
                  </a:moveTo>
                  <a:cubicBezTo>
                    <a:pt x="98" y="208"/>
                    <a:pt x="98" y="208"/>
                    <a:pt x="98" y="208"/>
                  </a:cubicBezTo>
                  <a:cubicBezTo>
                    <a:pt x="104" y="201"/>
                    <a:pt x="108" y="192"/>
                    <a:pt x="108" y="18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4" y="192"/>
                    <a:pt x="148" y="201"/>
                    <a:pt x="154" y="208"/>
                  </a:cubicBezTo>
                  <a:close/>
                  <a:moveTo>
                    <a:pt x="240" y="154"/>
                  </a:moveTo>
                  <a:cubicBezTo>
                    <a:pt x="240" y="157"/>
                    <a:pt x="237" y="160"/>
                    <a:pt x="234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5" y="160"/>
                    <a:pt x="12" y="157"/>
                    <a:pt x="12" y="15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7" y="12"/>
                    <a:pt x="240" y="15"/>
                    <a:pt x="240" y="18"/>
                  </a:cubicBezTo>
                  <a:lnTo>
                    <a:pt x="240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2A14B01A-F326-476A-BEB5-CE97DF55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2079"/>
              <a:ext cx="80" cy="108"/>
            </a:xfrm>
            <a:custGeom>
              <a:avLst/>
              <a:gdLst>
                <a:gd name="T0" fmla="*/ 0 w 74"/>
                <a:gd name="T1" fmla="*/ 5 h 96"/>
                <a:gd name="T2" fmla="*/ 0 w 74"/>
                <a:gd name="T3" fmla="*/ 78 h 96"/>
                <a:gd name="T4" fmla="*/ 7 w 74"/>
                <a:gd name="T5" fmla="*/ 81 h 96"/>
                <a:gd name="T6" fmla="*/ 26 w 74"/>
                <a:gd name="T7" fmla="*/ 64 h 96"/>
                <a:gd name="T8" fmla="*/ 44 w 74"/>
                <a:gd name="T9" fmla="*/ 94 h 96"/>
                <a:gd name="T10" fmla="*/ 50 w 74"/>
                <a:gd name="T11" fmla="*/ 95 h 96"/>
                <a:gd name="T12" fmla="*/ 62 w 74"/>
                <a:gd name="T13" fmla="*/ 87 h 96"/>
                <a:gd name="T14" fmla="*/ 64 w 74"/>
                <a:gd name="T15" fmla="*/ 82 h 96"/>
                <a:gd name="T16" fmla="*/ 46 w 74"/>
                <a:gd name="T17" fmla="*/ 52 h 96"/>
                <a:gd name="T18" fmla="*/ 71 w 74"/>
                <a:gd name="T19" fmla="*/ 44 h 96"/>
                <a:gd name="T20" fmla="*/ 71 w 74"/>
                <a:gd name="T21" fmla="*/ 36 h 96"/>
                <a:gd name="T22" fmla="*/ 6 w 74"/>
                <a:gd name="T23" fmla="*/ 2 h 96"/>
                <a:gd name="T24" fmla="*/ 0 w 74"/>
                <a:gd name="T2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96">
                  <a:moveTo>
                    <a:pt x="0" y="5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4" y="84"/>
                    <a:pt x="7" y="81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5" y="96"/>
                    <a:pt x="48" y="96"/>
                    <a:pt x="50" y="95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4" y="86"/>
                    <a:pt x="65" y="84"/>
                    <a:pt x="64" y="8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4" y="43"/>
                    <a:pt x="74" y="38"/>
                    <a:pt x="71" y="3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3" name="Group 130">
            <a:extLst>
              <a:ext uri="{FF2B5EF4-FFF2-40B4-BE49-F238E27FC236}">
                <a16:creationId xmlns:a16="http://schemas.microsoft.com/office/drawing/2014/main" id="{074F81E2-CB9B-46E6-8C75-3E2CC01575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5635" y="3693778"/>
            <a:ext cx="226300" cy="399607"/>
            <a:chOff x="2957" y="1934"/>
            <a:chExt cx="158" cy="279"/>
          </a:xfrm>
          <a:solidFill>
            <a:srgbClr val="0064A4"/>
          </a:solidFill>
        </p:grpSpPr>
        <p:sp>
          <p:nvSpPr>
            <p:cNvPr id="54" name="Freeform 131">
              <a:extLst>
                <a:ext uri="{FF2B5EF4-FFF2-40B4-BE49-F238E27FC236}">
                  <a16:creationId xmlns:a16="http://schemas.microsoft.com/office/drawing/2014/main" id="{B0594321-7325-4362-9867-311D5EE4E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70"/>
              <a:ext cx="158" cy="43"/>
            </a:xfrm>
            <a:custGeom>
              <a:avLst/>
              <a:gdLst>
                <a:gd name="T0" fmla="*/ 144 w 144"/>
                <a:gd name="T1" fmla="*/ 18 h 38"/>
                <a:gd name="T2" fmla="*/ 72 w 144"/>
                <a:gd name="T3" fmla="*/ 38 h 38"/>
                <a:gd name="T4" fmla="*/ 0 w 144"/>
                <a:gd name="T5" fmla="*/ 18 h 38"/>
                <a:gd name="T6" fmla="*/ 40 w 144"/>
                <a:gd name="T7" fmla="*/ 0 h 38"/>
                <a:gd name="T8" fmla="*/ 40 w 144"/>
                <a:gd name="T9" fmla="*/ 12 h 38"/>
                <a:gd name="T10" fmla="*/ 104 w 144"/>
                <a:gd name="T11" fmla="*/ 12 h 38"/>
                <a:gd name="T12" fmla="*/ 104 w 144"/>
                <a:gd name="T13" fmla="*/ 0 h 38"/>
                <a:gd name="T14" fmla="*/ 144 w 144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8">
                  <a:moveTo>
                    <a:pt x="144" y="18"/>
                  </a:moveTo>
                  <a:cubicBezTo>
                    <a:pt x="144" y="29"/>
                    <a:pt x="112" y="38"/>
                    <a:pt x="72" y="38"/>
                  </a:cubicBezTo>
                  <a:cubicBezTo>
                    <a:pt x="32" y="38"/>
                    <a:pt x="0" y="29"/>
                    <a:pt x="0" y="18"/>
                  </a:cubicBezTo>
                  <a:cubicBezTo>
                    <a:pt x="0" y="10"/>
                    <a:pt x="16" y="3"/>
                    <a:pt x="40" y="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8" y="3"/>
                    <a:pt x="144" y="10"/>
                    <a:pt x="1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Freeform 132">
              <a:extLst>
                <a:ext uri="{FF2B5EF4-FFF2-40B4-BE49-F238E27FC236}">
                  <a16:creationId xmlns:a16="http://schemas.microsoft.com/office/drawing/2014/main" id="{E112DDE5-DB7B-4FA0-B122-C99968BED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9" y="1934"/>
              <a:ext cx="154" cy="193"/>
            </a:xfrm>
            <a:custGeom>
              <a:avLst/>
              <a:gdLst>
                <a:gd name="T0" fmla="*/ 94 w 140"/>
                <a:gd name="T1" fmla="*/ 67 h 172"/>
                <a:gd name="T2" fmla="*/ 108 w 140"/>
                <a:gd name="T3" fmla="*/ 38 h 172"/>
                <a:gd name="T4" fmla="*/ 70 w 140"/>
                <a:gd name="T5" fmla="*/ 0 h 172"/>
                <a:gd name="T6" fmla="*/ 32 w 140"/>
                <a:gd name="T7" fmla="*/ 38 h 172"/>
                <a:gd name="T8" fmla="*/ 46 w 140"/>
                <a:gd name="T9" fmla="*/ 67 h 172"/>
                <a:gd name="T10" fmla="*/ 0 w 140"/>
                <a:gd name="T11" fmla="*/ 114 h 172"/>
                <a:gd name="T12" fmla="*/ 0 w 140"/>
                <a:gd name="T13" fmla="*/ 166 h 172"/>
                <a:gd name="T14" fmla="*/ 6 w 140"/>
                <a:gd name="T15" fmla="*/ 172 h 172"/>
                <a:gd name="T16" fmla="*/ 12 w 140"/>
                <a:gd name="T17" fmla="*/ 166 h 172"/>
                <a:gd name="T18" fmla="*/ 12 w 140"/>
                <a:gd name="T19" fmla="*/ 114 h 172"/>
                <a:gd name="T20" fmla="*/ 70 w 140"/>
                <a:gd name="T21" fmla="*/ 76 h 172"/>
                <a:gd name="T22" fmla="*/ 128 w 140"/>
                <a:gd name="T23" fmla="*/ 114 h 172"/>
                <a:gd name="T24" fmla="*/ 128 w 140"/>
                <a:gd name="T25" fmla="*/ 166 h 172"/>
                <a:gd name="T26" fmla="*/ 134 w 140"/>
                <a:gd name="T27" fmla="*/ 172 h 172"/>
                <a:gd name="T28" fmla="*/ 140 w 140"/>
                <a:gd name="T29" fmla="*/ 166 h 172"/>
                <a:gd name="T30" fmla="*/ 140 w 140"/>
                <a:gd name="T31" fmla="*/ 114 h 172"/>
                <a:gd name="T32" fmla="*/ 94 w 140"/>
                <a:gd name="T33" fmla="*/ 67 h 172"/>
                <a:gd name="T34" fmla="*/ 44 w 140"/>
                <a:gd name="T35" fmla="*/ 38 h 172"/>
                <a:gd name="T36" fmla="*/ 70 w 140"/>
                <a:gd name="T37" fmla="*/ 12 h 172"/>
                <a:gd name="T38" fmla="*/ 96 w 140"/>
                <a:gd name="T39" fmla="*/ 38 h 172"/>
                <a:gd name="T40" fmla="*/ 70 w 140"/>
                <a:gd name="T41" fmla="*/ 64 h 172"/>
                <a:gd name="T42" fmla="*/ 44 w 140"/>
                <a:gd name="T43" fmla="*/ 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72">
                  <a:moveTo>
                    <a:pt x="94" y="67"/>
                  </a:moveTo>
                  <a:cubicBezTo>
                    <a:pt x="103" y="60"/>
                    <a:pt x="108" y="50"/>
                    <a:pt x="108" y="38"/>
                  </a:cubicBezTo>
                  <a:cubicBezTo>
                    <a:pt x="108" y="17"/>
                    <a:pt x="91" y="0"/>
                    <a:pt x="70" y="0"/>
                  </a:cubicBezTo>
                  <a:cubicBezTo>
                    <a:pt x="49" y="0"/>
                    <a:pt x="32" y="17"/>
                    <a:pt x="32" y="38"/>
                  </a:cubicBezTo>
                  <a:cubicBezTo>
                    <a:pt x="32" y="50"/>
                    <a:pt x="37" y="60"/>
                    <a:pt x="46" y="67"/>
                  </a:cubicBezTo>
                  <a:cubicBezTo>
                    <a:pt x="19" y="74"/>
                    <a:pt x="0" y="93"/>
                    <a:pt x="0" y="11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3" y="172"/>
                    <a:pt x="6" y="172"/>
                  </a:cubicBezTo>
                  <a:cubicBezTo>
                    <a:pt x="9" y="172"/>
                    <a:pt x="12" y="169"/>
                    <a:pt x="12" y="16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93"/>
                    <a:pt x="38" y="76"/>
                    <a:pt x="70" y="76"/>
                  </a:cubicBezTo>
                  <a:cubicBezTo>
                    <a:pt x="102" y="76"/>
                    <a:pt x="128" y="93"/>
                    <a:pt x="128" y="114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9"/>
                    <a:pt x="131" y="172"/>
                    <a:pt x="134" y="172"/>
                  </a:cubicBezTo>
                  <a:cubicBezTo>
                    <a:pt x="137" y="172"/>
                    <a:pt x="140" y="169"/>
                    <a:pt x="140" y="16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93"/>
                    <a:pt x="121" y="74"/>
                    <a:pt x="94" y="67"/>
                  </a:cubicBezTo>
                  <a:close/>
                  <a:moveTo>
                    <a:pt x="44" y="38"/>
                  </a:moveTo>
                  <a:cubicBezTo>
                    <a:pt x="44" y="24"/>
                    <a:pt x="56" y="12"/>
                    <a:pt x="70" y="12"/>
                  </a:cubicBezTo>
                  <a:cubicBezTo>
                    <a:pt x="84" y="12"/>
                    <a:pt x="96" y="24"/>
                    <a:pt x="96" y="38"/>
                  </a:cubicBezTo>
                  <a:cubicBezTo>
                    <a:pt x="96" y="52"/>
                    <a:pt x="84" y="64"/>
                    <a:pt x="70" y="64"/>
                  </a:cubicBezTo>
                  <a:cubicBezTo>
                    <a:pt x="56" y="64"/>
                    <a:pt x="44" y="52"/>
                    <a:pt x="4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5731F00D-396E-439C-BFF4-E37612211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069"/>
              <a:ext cx="84" cy="121"/>
            </a:xfrm>
            <a:custGeom>
              <a:avLst/>
              <a:gdLst>
                <a:gd name="T0" fmla="*/ 70 w 76"/>
                <a:gd name="T1" fmla="*/ 0 h 108"/>
                <a:gd name="T2" fmla="*/ 64 w 76"/>
                <a:gd name="T3" fmla="*/ 6 h 108"/>
                <a:gd name="T4" fmla="*/ 64 w 76"/>
                <a:gd name="T5" fmla="*/ 96 h 108"/>
                <a:gd name="T6" fmla="*/ 12 w 76"/>
                <a:gd name="T7" fmla="*/ 96 h 108"/>
                <a:gd name="T8" fmla="*/ 12 w 76"/>
                <a:gd name="T9" fmla="*/ 6 h 108"/>
                <a:gd name="T10" fmla="*/ 6 w 76"/>
                <a:gd name="T11" fmla="*/ 0 h 108"/>
                <a:gd name="T12" fmla="*/ 0 w 76"/>
                <a:gd name="T13" fmla="*/ 6 h 108"/>
                <a:gd name="T14" fmla="*/ 0 w 76"/>
                <a:gd name="T15" fmla="*/ 102 h 108"/>
                <a:gd name="T16" fmla="*/ 6 w 76"/>
                <a:gd name="T17" fmla="*/ 108 h 108"/>
                <a:gd name="T18" fmla="*/ 70 w 76"/>
                <a:gd name="T19" fmla="*/ 108 h 108"/>
                <a:gd name="T20" fmla="*/ 76 w 76"/>
                <a:gd name="T21" fmla="*/ 102 h 108"/>
                <a:gd name="T22" fmla="*/ 76 w 76"/>
                <a:gd name="T23" fmla="*/ 6 h 108"/>
                <a:gd name="T24" fmla="*/ 70 w 76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8">
                  <a:moveTo>
                    <a:pt x="70" y="0"/>
                  </a:moveTo>
                  <a:cubicBezTo>
                    <a:pt x="67" y="0"/>
                    <a:pt x="64" y="3"/>
                    <a:pt x="64" y="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5"/>
                    <a:pt x="3" y="108"/>
                    <a:pt x="6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3" y="108"/>
                    <a:pt x="76" y="105"/>
                    <a:pt x="76" y="10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7" name="Group 130">
            <a:extLst>
              <a:ext uri="{FF2B5EF4-FFF2-40B4-BE49-F238E27FC236}">
                <a16:creationId xmlns:a16="http://schemas.microsoft.com/office/drawing/2014/main" id="{C988DFB4-A5A0-4FD1-8C01-B3F501B233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2771" y="4300615"/>
            <a:ext cx="226300" cy="399607"/>
            <a:chOff x="2957" y="1934"/>
            <a:chExt cx="158" cy="279"/>
          </a:xfrm>
          <a:solidFill>
            <a:srgbClr val="0064A4"/>
          </a:solidFill>
        </p:grpSpPr>
        <p:sp>
          <p:nvSpPr>
            <p:cNvPr id="58" name="Freeform 131">
              <a:extLst>
                <a:ext uri="{FF2B5EF4-FFF2-40B4-BE49-F238E27FC236}">
                  <a16:creationId xmlns:a16="http://schemas.microsoft.com/office/drawing/2014/main" id="{6EE2C49B-A847-4400-83C1-752C559F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70"/>
              <a:ext cx="158" cy="43"/>
            </a:xfrm>
            <a:custGeom>
              <a:avLst/>
              <a:gdLst>
                <a:gd name="T0" fmla="*/ 144 w 144"/>
                <a:gd name="T1" fmla="*/ 18 h 38"/>
                <a:gd name="T2" fmla="*/ 72 w 144"/>
                <a:gd name="T3" fmla="*/ 38 h 38"/>
                <a:gd name="T4" fmla="*/ 0 w 144"/>
                <a:gd name="T5" fmla="*/ 18 h 38"/>
                <a:gd name="T6" fmla="*/ 40 w 144"/>
                <a:gd name="T7" fmla="*/ 0 h 38"/>
                <a:gd name="T8" fmla="*/ 40 w 144"/>
                <a:gd name="T9" fmla="*/ 12 h 38"/>
                <a:gd name="T10" fmla="*/ 104 w 144"/>
                <a:gd name="T11" fmla="*/ 12 h 38"/>
                <a:gd name="T12" fmla="*/ 104 w 144"/>
                <a:gd name="T13" fmla="*/ 0 h 38"/>
                <a:gd name="T14" fmla="*/ 144 w 144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8">
                  <a:moveTo>
                    <a:pt x="144" y="18"/>
                  </a:moveTo>
                  <a:cubicBezTo>
                    <a:pt x="144" y="29"/>
                    <a:pt x="112" y="38"/>
                    <a:pt x="72" y="38"/>
                  </a:cubicBezTo>
                  <a:cubicBezTo>
                    <a:pt x="32" y="38"/>
                    <a:pt x="0" y="29"/>
                    <a:pt x="0" y="18"/>
                  </a:cubicBezTo>
                  <a:cubicBezTo>
                    <a:pt x="0" y="10"/>
                    <a:pt x="16" y="3"/>
                    <a:pt x="40" y="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8" y="3"/>
                    <a:pt x="144" y="10"/>
                    <a:pt x="1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Freeform 132">
              <a:extLst>
                <a:ext uri="{FF2B5EF4-FFF2-40B4-BE49-F238E27FC236}">
                  <a16:creationId xmlns:a16="http://schemas.microsoft.com/office/drawing/2014/main" id="{155ED965-0001-4140-BEF3-8A931D54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9" y="1934"/>
              <a:ext cx="154" cy="193"/>
            </a:xfrm>
            <a:custGeom>
              <a:avLst/>
              <a:gdLst>
                <a:gd name="T0" fmla="*/ 94 w 140"/>
                <a:gd name="T1" fmla="*/ 67 h 172"/>
                <a:gd name="T2" fmla="*/ 108 w 140"/>
                <a:gd name="T3" fmla="*/ 38 h 172"/>
                <a:gd name="T4" fmla="*/ 70 w 140"/>
                <a:gd name="T5" fmla="*/ 0 h 172"/>
                <a:gd name="T6" fmla="*/ 32 w 140"/>
                <a:gd name="T7" fmla="*/ 38 h 172"/>
                <a:gd name="T8" fmla="*/ 46 w 140"/>
                <a:gd name="T9" fmla="*/ 67 h 172"/>
                <a:gd name="T10" fmla="*/ 0 w 140"/>
                <a:gd name="T11" fmla="*/ 114 h 172"/>
                <a:gd name="T12" fmla="*/ 0 w 140"/>
                <a:gd name="T13" fmla="*/ 166 h 172"/>
                <a:gd name="T14" fmla="*/ 6 w 140"/>
                <a:gd name="T15" fmla="*/ 172 h 172"/>
                <a:gd name="T16" fmla="*/ 12 w 140"/>
                <a:gd name="T17" fmla="*/ 166 h 172"/>
                <a:gd name="T18" fmla="*/ 12 w 140"/>
                <a:gd name="T19" fmla="*/ 114 h 172"/>
                <a:gd name="T20" fmla="*/ 70 w 140"/>
                <a:gd name="T21" fmla="*/ 76 h 172"/>
                <a:gd name="T22" fmla="*/ 128 w 140"/>
                <a:gd name="T23" fmla="*/ 114 h 172"/>
                <a:gd name="T24" fmla="*/ 128 w 140"/>
                <a:gd name="T25" fmla="*/ 166 h 172"/>
                <a:gd name="T26" fmla="*/ 134 w 140"/>
                <a:gd name="T27" fmla="*/ 172 h 172"/>
                <a:gd name="T28" fmla="*/ 140 w 140"/>
                <a:gd name="T29" fmla="*/ 166 h 172"/>
                <a:gd name="T30" fmla="*/ 140 w 140"/>
                <a:gd name="T31" fmla="*/ 114 h 172"/>
                <a:gd name="T32" fmla="*/ 94 w 140"/>
                <a:gd name="T33" fmla="*/ 67 h 172"/>
                <a:gd name="T34" fmla="*/ 44 w 140"/>
                <a:gd name="T35" fmla="*/ 38 h 172"/>
                <a:gd name="T36" fmla="*/ 70 w 140"/>
                <a:gd name="T37" fmla="*/ 12 h 172"/>
                <a:gd name="T38" fmla="*/ 96 w 140"/>
                <a:gd name="T39" fmla="*/ 38 h 172"/>
                <a:gd name="T40" fmla="*/ 70 w 140"/>
                <a:gd name="T41" fmla="*/ 64 h 172"/>
                <a:gd name="T42" fmla="*/ 44 w 140"/>
                <a:gd name="T43" fmla="*/ 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72">
                  <a:moveTo>
                    <a:pt x="94" y="67"/>
                  </a:moveTo>
                  <a:cubicBezTo>
                    <a:pt x="103" y="60"/>
                    <a:pt x="108" y="50"/>
                    <a:pt x="108" y="38"/>
                  </a:cubicBezTo>
                  <a:cubicBezTo>
                    <a:pt x="108" y="17"/>
                    <a:pt x="91" y="0"/>
                    <a:pt x="70" y="0"/>
                  </a:cubicBezTo>
                  <a:cubicBezTo>
                    <a:pt x="49" y="0"/>
                    <a:pt x="32" y="17"/>
                    <a:pt x="32" y="38"/>
                  </a:cubicBezTo>
                  <a:cubicBezTo>
                    <a:pt x="32" y="50"/>
                    <a:pt x="37" y="60"/>
                    <a:pt x="46" y="67"/>
                  </a:cubicBezTo>
                  <a:cubicBezTo>
                    <a:pt x="19" y="74"/>
                    <a:pt x="0" y="93"/>
                    <a:pt x="0" y="11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3" y="172"/>
                    <a:pt x="6" y="172"/>
                  </a:cubicBezTo>
                  <a:cubicBezTo>
                    <a:pt x="9" y="172"/>
                    <a:pt x="12" y="169"/>
                    <a:pt x="12" y="16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93"/>
                    <a:pt x="38" y="76"/>
                    <a:pt x="70" y="76"/>
                  </a:cubicBezTo>
                  <a:cubicBezTo>
                    <a:pt x="102" y="76"/>
                    <a:pt x="128" y="93"/>
                    <a:pt x="128" y="114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9"/>
                    <a:pt x="131" y="172"/>
                    <a:pt x="134" y="172"/>
                  </a:cubicBezTo>
                  <a:cubicBezTo>
                    <a:pt x="137" y="172"/>
                    <a:pt x="140" y="169"/>
                    <a:pt x="140" y="16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93"/>
                    <a:pt x="121" y="74"/>
                    <a:pt x="94" y="67"/>
                  </a:cubicBezTo>
                  <a:close/>
                  <a:moveTo>
                    <a:pt x="44" y="38"/>
                  </a:moveTo>
                  <a:cubicBezTo>
                    <a:pt x="44" y="24"/>
                    <a:pt x="56" y="12"/>
                    <a:pt x="70" y="12"/>
                  </a:cubicBezTo>
                  <a:cubicBezTo>
                    <a:pt x="84" y="12"/>
                    <a:pt x="96" y="24"/>
                    <a:pt x="96" y="38"/>
                  </a:cubicBezTo>
                  <a:cubicBezTo>
                    <a:pt x="96" y="52"/>
                    <a:pt x="84" y="64"/>
                    <a:pt x="70" y="64"/>
                  </a:cubicBezTo>
                  <a:cubicBezTo>
                    <a:pt x="56" y="64"/>
                    <a:pt x="44" y="52"/>
                    <a:pt x="4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133">
              <a:extLst>
                <a:ext uri="{FF2B5EF4-FFF2-40B4-BE49-F238E27FC236}">
                  <a16:creationId xmlns:a16="http://schemas.microsoft.com/office/drawing/2014/main" id="{52698198-5552-4D9F-AB13-20452E44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069"/>
              <a:ext cx="84" cy="121"/>
            </a:xfrm>
            <a:custGeom>
              <a:avLst/>
              <a:gdLst>
                <a:gd name="T0" fmla="*/ 70 w 76"/>
                <a:gd name="T1" fmla="*/ 0 h 108"/>
                <a:gd name="T2" fmla="*/ 64 w 76"/>
                <a:gd name="T3" fmla="*/ 6 h 108"/>
                <a:gd name="T4" fmla="*/ 64 w 76"/>
                <a:gd name="T5" fmla="*/ 96 h 108"/>
                <a:gd name="T6" fmla="*/ 12 w 76"/>
                <a:gd name="T7" fmla="*/ 96 h 108"/>
                <a:gd name="T8" fmla="*/ 12 w 76"/>
                <a:gd name="T9" fmla="*/ 6 h 108"/>
                <a:gd name="T10" fmla="*/ 6 w 76"/>
                <a:gd name="T11" fmla="*/ 0 h 108"/>
                <a:gd name="T12" fmla="*/ 0 w 76"/>
                <a:gd name="T13" fmla="*/ 6 h 108"/>
                <a:gd name="T14" fmla="*/ 0 w 76"/>
                <a:gd name="T15" fmla="*/ 102 h 108"/>
                <a:gd name="T16" fmla="*/ 6 w 76"/>
                <a:gd name="T17" fmla="*/ 108 h 108"/>
                <a:gd name="T18" fmla="*/ 70 w 76"/>
                <a:gd name="T19" fmla="*/ 108 h 108"/>
                <a:gd name="T20" fmla="*/ 76 w 76"/>
                <a:gd name="T21" fmla="*/ 102 h 108"/>
                <a:gd name="T22" fmla="*/ 76 w 76"/>
                <a:gd name="T23" fmla="*/ 6 h 108"/>
                <a:gd name="T24" fmla="*/ 70 w 76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8">
                  <a:moveTo>
                    <a:pt x="70" y="0"/>
                  </a:moveTo>
                  <a:cubicBezTo>
                    <a:pt x="67" y="0"/>
                    <a:pt x="64" y="3"/>
                    <a:pt x="64" y="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5"/>
                    <a:pt x="3" y="108"/>
                    <a:pt x="6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3" y="108"/>
                    <a:pt x="76" y="105"/>
                    <a:pt x="76" y="10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3" name="Group 130">
            <a:extLst>
              <a:ext uri="{FF2B5EF4-FFF2-40B4-BE49-F238E27FC236}">
                <a16:creationId xmlns:a16="http://schemas.microsoft.com/office/drawing/2014/main" id="{9412D91E-E7ED-4CFA-88A1-7E4727BCE0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42397" y="4156719"/>
            <a:ext cx="315319" cy="556801"/>
            <a:chOff x="2957" y="1934"/>
            <a:chExt cx="158" cy="279"/>
          </a:xfrm>
          <a:solidFill>
            <a:srgbClr val="0064A4"/>
          </a:solidFill>
        </p:grpSpPr>
        <p:sp>
          <p:nvSpPr>
            <p:cNvPr id="74" name="Freeform 131">
              <a:extLst>
                <a:ext uri="{FF2B5EF4-FFF2-40B4-BE49-F238E27FC236}">
                  <a16:creationId xmlns:a16="http://schemas.microsoft.com/office/drawing/2014/main" id="{BF5CFD78-E33A-4254-8130-94868429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70"/>
              <a:ext cx="158" cy="43"/>
            </a:xfrm>
            <a:custGeom>
              <a:avLst/>
              <a:gdLst>
                <a:gd name="T0" fmla="*/ 144 w 144"/>
                <a:gd name="T1" fmla="*/ 18 h 38"/>
                <a:gd name="T2" fmla="*/ 72 w 144"/>
                <a:gd name="T3" fmla="*/ 38 h 38"/>
                <a:gd name="T4" fmla="*/ 0 w 144"/>
                <a:gd name="T5" fmla="*/ 18 h 38"/>
                <a:gd name="T6" fmla="*/ 40 w 144"/>
                <a:gd name="T7" fmla="*/ 0 h 38"/>
                <a:gd name="T8" fmla="*/ 40 w 144"/>
                <a:gd name="T9" fmla="*/ 12 h 38"/>
                <a:gd name="T10" fmla="*/ 104 w 144"/>
                <a:gd name="T11" fmla="*/ 12 h 38"/>
                <a:gd name="T12" fmla="*/ 104 w 144"/>
                <a:gd name="T13" fmla="*/ 0 h 38"/>
                <a:gd name="T14" fmla="*/ 144 w 144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8">
                  <a:moveTo>
                    <a:pt x="144" y="18"/>
                  </a:moveTo>
                  <a:cubicBezTo>
                    <a:pt x="144" y="29"/>
                    <a:pt x="112" y="38"/>
                    <a:pt x="72" y="38"/>
                  </a:cubicBezTo>
                  <a:cubicBezTo>
                    <a:pt x="32" y="38"/>
                    <a:pt x="0" y="29"/>
                    <a:pt x="0" y="18"/>
                  </a:cubicBezTo>
                  <a:cubicBezTo>
                    <a:pt x="0" y="10"/>
                    <a:pt x="16" y="3"/>
                    <a:pt x="40" y="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8" y="3"/>
                    <a:pt x="144" y="10"/>
                    <a:pt x="1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132">
              <a:extLst>
                <a:ext uri="{FF2B5EF4-FFF2-40B4-BE49-F238E27FC236}">
                  <a16:creationId xmlns:a16="http://schemas.microsoft.com/office/drawing/2014/main" id="{AD0CD561-A216-4111-9000-39BFCE0D9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9" y="1934"/>
              <a:ext cx="154" cy="193"/>
            </a:xfrm>
            <a:custGeom>
              <a:avLst/>
              <a:gdLst>
                <a:gd name="T0" fmla="*/ 94 w 140"/>
                <a:gd name="T1" fmla="*/ 67 h 172"/>
                <a:gd name="T2" fmla="*/ 108 w 140"/>
                <a:gd name="T3" fmla="*/ 38 h 172"/>
                <a:gd name="T4" fmla="*/ 70 w 140"/>
                <a:gd name="T5" fmla="*/ 0 h 172"/>
                <a:gd name="T6" fmla="*/ 32 w 140"/>
                <a:gd name="T7" fmla="*/ 38 h 172"/>
                <a:gd name="T8" fmla="*/ 46 w 140"/>
                <a:gd name="T9" fmla="*/ 67 h 172"/>
                <a:gd name="T10" fmla="*/ 0 w 140"/>
                <a:gd name="T11" fmla="*/ 114 h 172"/>
                <a:gd name="T12" fmla="*/ 0 w 140"/>
                <a:gd name="T13" fmla="*/ 166 h 172"/>
                <a:gd name="T14" fmla="*/ 6 w 140"/>
                <a:gd name="T15" fmla="*/ 172 h 172"/>
                <a:gd name="T16" fmla="*/ 12 w 140"/>
                <a:gd name="T17" fmla="*/ 166 h 172"/>
                <a:gd name="T18" fmla="*/ 12 w 140"/>
                <a:gd name="T19" fmla="*/ 114 h 172"/>
                <a:gd name="T20" fmla="*/ 70 w 140"/>
                <a:gd name="T21" fmla="*/ 76 h 172"/>
                <a:gd name="T22" fmla="*/ 128 w 140"/>
                <a:gd name="T23" fmla="*/ 114 h 172"/>
                <a:gd name="T24" fmla="*/ 128 w 140"/>
                <a:gd name="T25" fmla="*/ 166 h 172"/>
                <a:gd name="T26" fmla="*/ 134 w 140"/>
                <a:gd name="T27" fmla="*/ 172 h 172"/>
                <a:gd name="T28" fmla="*/ 140 w 140"/>
                <a:gd name="T29" fmla="*/ 166 h 172"/>
                <a:gd name="T30" fmla="*/ 140 w 140"/>
                <a:gd name="T31" fmla="*/ 114 h 172"/>
                <a:gd name="T32" fmla="*/ 94 w 140"/>
                <a:gd name="T33" fmla="*/ 67 h 172"/>
                <a:gd name="T34" fmla="*/ 44 w 140"/>
                <a:gd name="T35" fmla="*/ 38 h 172"/>
                <a:gd name="T36" fmla="*/ 70 w 140"/>
                <a:gd name="T37" fmla="*/ 12 h 172"/>
                <a:gd name="T38" fmla="*/ 96 w 140"/>
                <a:gd name="T39" fmla="*/ 38 h 172"/>
                <a:gd name="T40" fmla="*/ 70 w 140"/>
                <a:gd name="T41" fmla="*/ 64 h 172"/>
                <a:gd name="T42" fmla="*/ 44 w 140"/>
                <a:gd name="T43" fmla="*/ 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72">
                  <a:moveTo>
                    <a:pt x="94" y="67"/>
                  </a:moveTo>
                  <a:cubicBezTo>
                    <a:pt x="103" y="60"/>
                    <a:pt x="108" y="50"/>
                    <a:pt x="108" y="38"/>
                  </a:cubicBezTo>
                  <a:cubicBezTo>
                    <a:pt x="108" y="17"/>
                    <a:pt x="91" y="0"/>
                    <a:pt x="70" y="0"/>
                  </a:cubicBezTo>
                  <a:cubicBezTo>
                    <a:pt x="49" y="0"/>
                    <a:pt x="32" y="17"/>
                    <a:pt x="32" y="38"/>
                  </a:cubicBezTo>
                  <a:cubicBezTo>
                    <a:pt x="32" y="50"/>
                    <a:pt x="37" y="60"/>
                    <a:pt x="46" y="67"/>
                  </a:cubicBezTo>
                  <a:cubicBezTo>
                    <a:pt x="19" y="74"/>
                    <a:pt x="0" y="93"/>
                    <a:pt x="0" y="11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9"/>
                    <a:pt x="3" y="172"/>
                    <a:pt x="6" y="172"/>
                  </a:cubicBezTo>
                  <a:cubicBezTo>
                    <a:pt x="9" y="172"/>
                    <a:pt x="12" y="169"/>
                    <a:pt x="12" y="16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93"/>
                    <a:pt x="38" y="76"/>
                    <a:pt x="70" y="76"/>
                  </a:cubicBezTo>
                  <a:cubicBezTo>
                    <a:pt x="102" y="76"/>
                    <a:pt x="128" y="93"/>
                    <a:pt x="128" y="114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9"/>
                    <a:pt x="131" y="172"/>
                    <a:pt x="134" y="172"/>
                  </a:cubicBezTo>
                  <a:cubicBezTo>
                    <a:pt x="137" y="172"/>
                    <a:pt x="140" y="169"/>
                    <a:pt x="140" y="16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93"/>
                    <a:pt x="121" y="74"/>
                    <a:pt x="94" y="67"/>
                  </a:cubicBezTo>
                  <a:close/>
                  <a:moveTo>
                    <a:pt x="44" y="38"/>
                  </a:moveTo>
                  <a:cubicBezTo>
                    <a:pt x="44" y="24"/>
                    <a:pt x="56" y="12"/>
                    <a:pt x="70" y="12"/>
                  </a:cubicBezTo>
                  <a:cubicBezTo>
                    <a:pt x="84" y="12"/>
                    <a:pt x="96" y="24"/>
                    <a:pt x="96" y="38"/>
                  </a:cubicBezTo>
                  <a:cubicBezTo>
                    <a:pt x="96" y="52"/>
                    <a:pt x="84" y="64"/>
                    <a:pt x="70" y="64"/>
                  </a:cubicBezTo>
                  <a:cubicBezTo>
                    <a:pt x="56" y="64"/>
                    <a:pt x="44" y="52"/>
                    <a:pt x="4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133">
              <a:extLst>
                <a:ext uri="{FF2B5EF4-FFF2-40B4-BE49-F238E27FC236}">
                  <a16:creationId xmlns:a16="http://schemas.microsoft.com/office/drawing/2014/main" id="{DBF78334-C4DB-4C79-AF96-29372EF7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069"/>
              <a:ext cx="84" cy="121"/>
            </a:xfrm>
            <a:custGeom>
              <a:avLst/>
              <a:gdLst>
                <a:gd name="T0" fmla="*/ 70 w 76"/>
                <a:gd name="T1" fmla="*/ 0 h 108"/>
                <a:gd name="T2" fmla="*/ 64 w 76"/>
                <a:gd name="T3" fmla="*/ 6 h 108"/>
                <a:gd name="T4" fmla="*/ 64 w 76"/>
                <a:gd name="T5" fmla="*/ 96 h 108"/>
                <a:gd name="T6" fmla="*/ 12 w 76"/>
                <a:gd name="T7" fmla="*/ 96 h 108"/>
                <a:gd name="T8" fmla="*/ 12 w 76"/>
                <a:gd name="T9" fmla="*/ 6 h 108"/>
                <a:gd name="T10" fmla="*/ 6 w 76"/>
                <a:gd name="T11" fmla="*/ 0 h 108"/>
                <a:gd name="T12" fmla="*/ 0 w 76"/>
                <a:gd name="T13" fmla="*/ 6 h 108"/>
                <a:gd name="T14" fmla="*/ 0 w 76"/>
                <a:gd name="T15" fmla="*/ 102 h 108"/>
                <a:gd name="T16" fmla="*/ 6 w 76"/>
                <a:gd name="T17" fmla="*/ 108 h 108"/>
                <a:gd name="T18" fmla="*/ 70 w 76"/>
                <a:gd name="T19" fmla="*/ 108 h 108"/>
                <a:gd name="T20" fmla="*/ 76 w 76"/>
                <a:gd name="T21" fmla="*/ 102 h 108"/>
                <a:gd name="T22" fmla="*/ 76 w 76"/>
                <a:gd name="T23" fmla="*/ 6 h 108"/>
                <a:gd name="T24" fmla="*/ 70 w 76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8">
                  <a:moveTo>
                    <a:pt x="70" y="0"/>
                  </a:moveTo>
                  <a:cubicBezTo>
                    <a:pt x="67" y="0"/>
                    <a:pt x="64" y="3"/>
                    <a:pt x="64" y="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5"/>
                    <a:pt x="3" y="108"/>
                    <a:pt x="6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3" y="108"/>
                    <a:pt x="76" y="105"/>
                    <a:pt x="76" y="102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7" name="Group 160">
            <a:extLst>
              <a:ext uri="{FF2B5EF4-FFF2-40B4-BE49-F238E27FC236}">
                <a16:creationId xmlns:a16="http://schemas.microsoft.com/office/drawing/2014/main" id="{08F3B935-6E53-451B-9B59-DFF96CBF88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5536" y="3751177"/>
            <a:ext cx="672180" cy="929546"/>
            <a:chOff x="2661" y="2960"/>
            <a:chExt cx="222" cy="307"/>
          </a:xfrm>
          <a:solidFill>
            <a:srgbClr val="0064A4"/>
          </a:solidFill>
        </p:grpSpPr>
        <p:sp>
          <p:nvSpPr>
            <p:cNvPr id="78" name="Freeform 162">
              <a:extLst>
                <a:ext uri="{FF2B5EF4-FFF2-40B4-BE49-F238E27FC236}">
                  <a16:creationId xmlns:a16="http://schemas.microsoft.com/office/drawing/2014/main" id="{963CD5A2-2CF8-45C5-BB81-8F9CC49B4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" y="2960"/>
              <a:ext cx="222" cy="307"/>
            </a:xfrm>
            <a:custGeom>
              <a:avLst/>
              <a:gdLst>
                <a:gd name="T0" fmla="*/ 182 w 188"/>
                <a:gd name="T1" fmla="*/ 240 h 252"/>
                <a:gd name="T2" fmla="*/ 166 w 188"/>
                <a:gd name="T3" fmla="*/ 240 h 252"/>
                <a:gd name="T4" fmla="*/ 139 w 188"/>
                <a:gd name="T5" fmla="*/ 149 h 252"/>
                <a:gd name="T6" fmla="*/ 124 w 188"/>
                <a:gd name="T7" fmla="*/ 126 h 252"/>
                <a:gd name="T8" fmla="*/ 139 w 188"/>
                <a:gd name="T9" fmla="*/ 103 h 252"/>
                <a:gd name="T10" fmla="*/ 166 w 188"/>
                <a:gd name="T11" fmla="*/ 12 h 252"/>
                <a:gd name="T12" fmla="*/ 182 w 188"/>
                <a:gd name="T13" fmla="*/ 12 h 252"/>
                <a:gd name="T14" fmla="*/ 188 w 188"/>
                <a:gd name="T15" fmla="*/ 6 h 252"/>
                <a:gd name="T16" fmla="*/ 182 w 188"/>
                <a:gd name="T17" fmla="*/ 0 h 252"/>
                <a:gd name="T18" fmla="*/ 30 w 188"/>
                <a:gd name="T19" fmla="*/ 0 h 252"/>
                <a:gd name="T20" fmla="*/ 30 w 188"/>
                <a:gd name="T21" fmla="*/ 0 h 252"/>
                <a:gd name="T22" fmla="*/ 6 w 188"/>
                <a:gd name="T23" fmla="*/ 0 h 252"/>
                <a:gd name="T24" fmla="*/ 0 w 188"/>
                <a:gd name="T25" fmla="*/ 6 h 252"/>
                <a:gd name="T26" fmla="*/ 6 w 188"/>
                <a:gd name="T27" fmla="*/ 12 h 252"/>
                <a:gd name="T28" fmla="*/ 23 w 188"/>
                <a:gd name="T29" fmla="*/ 12 h 252"/>
                <a:gd name="T30" fmla="*/ 50 w 188"/>
                <a:gd name="T31" fmla="*/ 103 h 252"/>
                <a:gd name="T32" fmla="*/ 64 w 188"/>
                <a:gd name="T33" fmla="*/ 126 h 252"/>
                <a:gd name="T34" fmla="*/ 50 w 188"/>
                <a:gd name="T35" fmla="*/ 149 h 252"/>
                <a:gd name="T36" fmla="*/ 23 w 188"/>
                <a:gd name="T37" fmla="*/ 240 h 252"/>
                <a:gd name="T38" fmla="*/ 6 w 188"/>
                <a:gd name="T39" fmla="*/ 240 h 252"/>
                <a:gd name="T40" fmla="*/ 0 w 188"/>
                <a:gd name="T41" fmla="*/ 246 h 252"/>
                <a:gd name="T42" fmla="*/ 6 w 188"/>
                <a:gd name="T43" fmla="*/ 252 h 252"/>
                <a:gd name="T44" fmla="*/ 30 w 188"/>
                <a:gd name="T45" fmla="*/ 252 h 252"/>
                <a:gd name="T46" fmla="*/ 30 w 188"/>
                <a:gd name="T47" fmla="*/ 252 h 252"/>
                <a:gd name="T48" fmla="*/ 30 w 188"/>
                <a:gd name="T49" fmla="*/ 252 h 252"/>
                <a:gd name="T50" fmla="*/ 158 w 188"/>
                <a:gd name="T51" fmla="*/ 252 h 252"/>
                <a:gd name="T52" fmla="*/ 159 w 188"/>
                <a:gd name="T53" fmla="*/ 252 h 252"/>
                <a:gd name="T54" fmla="*/ 159 w 188"/>
                <a:gd name="T55" fmla="*/ 252 h 252"/>
                <a:gd name="T56" fmla="*/ 182 w 188"/>
                <a:gd name="T57" fmla="*/ 252 h 252"/>
                <a:gd name="T58" fmla="*/ 188 w 188"/>
                <a:gd name="T59" fmla="*/ 246 h 252"/>
                <a:gd name="T60" fmla="*/ 182 w 188"/>
                <a:gd name="T61" fmla="*/ 240 h 252"/>
                <a:gd name="T62" fmla="*/ 58 w 188"/>
                <a:gd name="T63" fmla="*/ 158 h 252"/>
                <a:gd name="T64" fmla="*/ 76 w 188"/>
                <a:gd name="T65" fmla="*/ 126 h 252"/>
                <a:gd name="T66" fmla="*/ 58 w 188"/>
                <a:gd name="T67" fmla="*/ 94 h 252"/>
                <a:gd name="T68" fmla="*/ 35 w 188"/>
                <a:gd name="T69" fmla="*/ 12 h 252"/>
                <a:gd name="T70" fmla="*/ 154 w 188"/>
                <a:gd name="T71" fmla="*/ 12 h 252"/>
                <a:gd name="T72" fmla="*/ 130 w 188"/>
                <a:gd name="T73" fmla="*/ 94 h 252"/>
                <a:gd name="T74" fmla="*/ 112 w 188"/>
                <a:gd name="T75" fmla="*/ 126 h 252"/>
                <a:gd name="T76" fmla="*/ 130 w 188"/>
                <a:gd name="T77" fmla="*/ 158 h 252"/>
                <a:gd name="T78" fmla="*/ 154 w 188"/>
                <a:gd name="T79" fmla="*/ 240 h 252"/>
                <a:gd name="T80" fmla="*/ 35 w 188"/>
                <a:gd name="T81" fmla="*/ 240 h 252"/>
                <a:gd name="T82" fmla="*/ 58 w 188"/>
                <a:gd name="T83" fmla="*/ 15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252">
                  <a:moveTo>
                    <a:pt x="182" y="240"/>
                  </a:moveTo>
                  <a:cubicBezTo>
                    <a:pt x="166" y="240"/>
                    <a:pt x="166" y="240"/>
                    <a:pt x="166" y="240"/>
                  </a:cubicBezTo>
                  <a:cubicBezTo>
                    <a:pt x="176" y="185"/>
                    <a:pt x="154" y="164"/>
                    <a:pt x="139" y="149"/>
                  </a:cubicBezTo>
                  <a:cubicBezTo>
                    <a:pt x="129" y="140"/>
                    <a:pt x="124" y="134"/>
                    <a:pt x="124" y="126"/>
                  </a:cubicBezTo>
                  <a:cubicBezTo>
                    <a:pt x="124" y="118"/>
                    <a:pt x="129" y="112"/>
                    <a:pt x="139" y="103"/>
                  </a:cubicBezTo>
                  <a:cubicBezTo>
                    <a:pt x="154" y="88"/>
                    <a:pt x="176" y="67"/>
                    <a:pt x="166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5" y="12"/>
                    <a:pt x="188" y="9"/>
                    <a:pt x="188" y="6"/>
                  </a:cubicBezTo>
                  <a:cubicBezTo>
                    <a:pt x="188" y="3"/>
                    <a:pt x="185" y="0"/>
                    <a:pt x="18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3" y="67"/>
                    <a:pt x="34" y="88"/>
                    <a:pt x="50" y="103"/>
                  </a:cubicBezTo>
                  <a:cubicBezTo>
                    <a:pt x="59" y="112"/>
                    <a:pt x="64" y="118"/>
                    <a:pt x="64" y="126"/>
                  </a:cubicBezTo>
                  <a:cubicBezTo>
                    <a:pt x="64" y="134"/>
                    <a:pt x="59" y="140"/>
                    <a:pt x="50" y="149"/>
                  </a:cubicBezTo>
                  <a:cubicBezTo>
                    <a:pt x="34" y="164"/>
                    <a:pt x="13" y="185"/>
                    <a:pt x="23" y="240"/>
                  </a:cubicBezTo>
                  <a:cubicBezTo>
                    <a:pt x="6" y="240"/>
                    <a:pt x="6" y="240"/>
                    <a:pt x="6" y="240"/>
                  </a:cubicBezTo>
                  <a:cubicBezTo>
                    <a:pt x="3" y="240"/>
                    <a:pt x="0" y="243"/>
                    <a:pt x="0" y="246"/>
                  </a:cubicBezTo>
                  <a:cubicBezTo>
                    <a:pt x="0" y="249"/>
                    <a:pt x="3" y="252"/>
                    <a:pt x="6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5" y="252"/>
                    <a:pt x="188" y="249"/>
                    <a:pt x="188" y="246"/>
                  </a:cubicBezTo>
                  <a:cubicBezTo>
                    <a:pt x="188" y="243"/>
                    <a:pt x="185" y="240"/>
                    <a:pt x="182" y="240"/>
                  </a:cubicBezTo>
                  <a:close/>
                  <a:moveTo>
                    <a:pt x="58" y="158"/>
                  </a:moveTo>
                  <a:cubicBezTo>
                    <a:pt x="68" y="148"/>
                    <a:pt x="76" y="140"/>
                    <a:pt x="76" y="126"/>
                  </a:cubicBezTo>
                  <a:cubicBezTo>
                    <a:pt x="76" y="112"/>
                    <a:pt x="68" y="104"/>
                    <a:pt x="58" y="94"/>
                  </a:cubicBezTo>
                  <a:cubicBezTo>
                    <a:pt x="43" y="79"/>
                    <a:pt x="25" y="62"/>
                    <a:pt x="35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63" y="62"/>
                    <a:pt x="146" y="79"/>
                    <a:pt x="130" y="94"/>
                  </a:cubicBezTo>
                  <a:cubicBezTo>
                    <a:pt x="121" y="104"/>
                    <a:pt x="112" y="112"/>
                    <a:pt x="112" y="126"/>
                  </a:cubicBezTo>
                  <a:cubicBezTo>
                    <a:pt x="112" y="140"/>
                    <a:pt x="121" y="148"/>
                    <a:pt x="130" y="158"/>
                  </a:cubicBezTo>
                  <a:cubicBezTo>
                    <a:pt x="146" y="173"/>
                    <a:pt x="163" y="190"/>
                    <a:pt x="154" y="240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25" y="190"/>
                    <a:pt x="43" y="173"/>
                    <a:pt x="5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163">
              <a:extLst>
                <a:ext uri="{FF2B5EF4-FFF2-40B4-BE49-F238E27FC236}">
                  <a16:creationId xmlns:a16="http://schemas.microsoft.com/office/drawing/2014/main" id="{2C419C6C-C72E-4768-BEC9-D525D6F1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165"/>
              <a:ext cx="90" cy="63"/>
            </a:xfrm>
            <a:custGeom>
              <a:avLst/>
              <a:gdLst>
                <a:gd name="T0" fmla="*/ 76 w 76"/>
                <a:gd name="T1" fmla="*/ 44 h 52"/>
                <a:gd name="T2" fmla="*/ 38 w 76"/>
                <a:gd name="T3" fmla="*/ 0 h 52"/>
                <a:gd name="T4" fmla="*/ 0 w 76"/>
                <a:gd name="T5" fmla="*/ 44 h 52"/>
                <a:gd name="T6" fmla="*/ 1 w 76"/>
                <a:gd name="T7" fmla="*/ 50 h 52"/>
                <a:gd name="T8" fmla="*/ 6 w 76"/>
                <a:gd name="T9" fmla="*/ 52 h 52"/>
                <a:gd name="T10" fmla="*/ 70 w 76"/>
                <a:gd name="T11" fmla="*/ 52 h 52"/>
                <a:gd name="T12" fmla="*/ 75 w 76"/>
                <a:gd name="T13" fmla="*/ 50 h 52"/>
                <a:gd name="T14" fmla="*/ 76 w 76"/>
                <a:gd name="T15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52">
                  <a:moveTo>
                    <a:pt x="76" y="44"/>
                  </a:moveTo>
                  <a:cubicBezTo>
                    <a:pt x="74" y="40"/>
                    <a:pt x="61" y="0"/>
                    <a:pt x="38" y="0"/>
                  </a:cubicBezTo>
                  <a:cubicBezTo>
                    <a:pt x="15" y="0"/>
                    <a:pt x="2" y="40"/>
                    <a:pt x="0" y="44"/>
                  </a:cubicBezTo>
                  <a:cubicBezTo>
                    <a:pt x="0" y="46"/>
                    <a:pt x="0" y="48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2" y="52"/>
                    <a:pt x="74" y="51"/>
                    <a:pt x="75" y="50"/>
                  </a:cubicBezTo>
                  <a:cubicBezTo>
                    <a:pt x="76" y="48"/>
                    <a:pt x="76" y="46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8FD195C-FB61-46E7-9414-B20AB41DE92A}"/>
              </a:ext>
            </a:extLst>
          </p:cNvPr>
          <p:cNvGrpSpPr>
            <a:grpSpLocks noChangeAspect="1"/>
          </p:cNvGrpSpPr>
          <p:nvPr/>
        </p:nvGrpSpPr>
        <p:grpSpPr>
          <a:xfrm>
            <a:off x="3144681" y="3354494"/>
            <a:ext cx="281369" cy="396683"/>
            <a:chOff x="10717064" y="9344532"/>
            <a:chExt cx="332933" cy="469381"/>
          </a:xfrm>
        </p:grpSpPr>
        <p:sp>
          <p:nvSpPr>
            <p:cNvPr id="81" name="Freeform 107">
              <a:extLst>
                <a:ext uri="{FF2B5EF4-FFF2-40B4-BE49-F238E27FC236}">
                  <a16:creationId xmlns:a16="http://schemas.microsoft.com/office/drawing/2014/main" id="{A3CC3C94-415A-47C2-9A13-0BAF297CF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1705" y="9344532"/>
              <a:ext cx="23651" cy="72772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108">
              <a:extLst>
                <a:ext uri="{FF2B5EF4-FFF2-40B4-BE49-F238E27FC236}">
                  <a16:creationId xmlns:a16="http://schemas.microsoft.com/office/drawing/2014/main" id="{C2EC0980-111D-4636-937D-DD0900C7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8141" y="9411846"/>
              <a:ext cx="61856" cy="60037"/>
            </a:xfrm>
            <a:custGeom>
              <a:avLst/>
              <a:gdLst>
                <a:gd name="T0" fmla="*/ 7 w 31"/>
                <a:gd name="T1" fmla="*/ 30 h 30"/>
                <a:gd name="T2" fmla="*/ 3 w 31"/>
                <a:gd name="T3" fmla="*/ 28 h 30"/>
                <a:gd name="T4" fmla="*/ 3 w 31"/>
                <a:gd name="T5" fmla="*/ 19 h 30"/>
                <a:gd name="T6" fmla="*/ 20 w 31"/>
                <a:gd name="T7" fmla="*/ 2 h 30"/>
                <a:gd name="T8" fmla="*/ 28 w 31"/>
                <a:gd name="T9" fmla="*/ 2 h 30"/>
                <a:gd name="T10" fmla="*/ 28 w 31"/>
                <a:gd name="T11" fmla="*/ 11 h 30"/>
                <a:gd name="T12" fmla="*/ 11 w 31"/>
                <a:gd name="T13" fmla="*/ 28 h 30"/>
                <a:gd name="T14" fmla="*/ 7 w 3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7" y="30"/>
                  </a:moveTo>
                  <a:cubicBezTo>
                    <a:pt x="6" y="30"/>
                    <a:pt x="4" y="29"/>
                    <a:pt x="3" y="28"/>
                  </a:cubicBezTo>
                  <a:cubicBezTo>
                    <a:pt x="0" y="25"/>
                    <a:pt x="0" y="22"/>
                    <a:pt x="3" y="1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0"/>
                    <a:pt x="26" y="0"/>
                    <a:pt x="28" y="2"/>
                  </a:cubicBezTo>
                  <a:cubicBezTo>
                    <a:pt x="31" y="5"/>
                    <a:pt x="31" y="8"/>
                    <a:pt x="28" y="1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9" y="30"/>
                    <a:pt x="7" y="30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109">
              <a:extLst>
                <a:ext uri="{FF2B5EF4-FFF2-40B4-BE49-F238E27FC236}">
                  <a16:creationId xmlns:a16="http://schemas.microsoft.com/office/drawing/2014/main" id="{AB74D1F8-AB05-4BD6-8D40-7EA788B24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064" y="9411846"/>
              <a:ext cx="60037" cy="60037"/>
            </a:xfrm>
            <a:custGeom>
              <a:avLst/>
              <a:gdLst>
                <a:gd name="T0" fmla="*/ 24 w 31"/>
                <a:gd name="T1" fmla="*/ 30 h 30"/>
                <a:gd name="T2" fmla="*/ 20 w 31"/>
                <a:gd name="T3" fmla="*/ 28 h 30"/>
                <a:gd name="T4" fmla="*/ 3 w 31"/>
                <a:gd name="T5" fmla="*/ 11 h 30"/>
                <a:gd name="T6" fmla="*/ 3 w 31"/>
                <a:gd name="T7" fmla="*/ 2 h 30"/>
                <a:gd name="T8" fmla="*/ 11 w 31"/>
                <a:gd name="T9" fmla="*/ 2 h 30"/>
                <a:gd name="T10" fmla="*/ 28 w 31"/>
                <a:gd name="T11" fmla="*/ 19 h 30"/>
                <a:gd name="T12" fmla="*/ 28 w 31"/>
                <a:gd name="T13" fmla="*/ 28 h 30"/>
                <a:gd name="T14" fmla="*/ 24 w 3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cubicBezTo>
                    <a:pt x="22" y="30"/>
                    <a:pt x="21" y="29"/>
                    <a:pt x="20" y="2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2"/>
                    <a:pt x="31" y="25"/>
                    <a:pt x="28" y="28"/>
                  </a:cubicBezTo>
                  <a:cubicBezTo>
                    <a:pt x="27" y="29"/>
                    <a:pt x="25" y="30"/>
                    <a:pt x="24" y="30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3A824D2A-DF70-4ADE-A46C-32B0A28C3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9811" y="9459148"/>
              <a:ext cx="254703" cy="354765"/>
            </a:xfrm>
            <a:custGeom>
              <a:avLst/>
              <a:gdLst>
                <a:gd name="T0" fmla="*/ 99 w 130"/>
                <a:gd name="T1" fmla="*/ 12 h 176"/>
                <a:gd name="T2" fmla="*/ 31 w 130"/>
                <a:gd name="T3" fmla="*/ 15 h 176"/>
                <a:gd name="T4" fmla="*/ 17 w 130"/>
                <a:gd name="T5" fmla="*/ 29 h 176"/>
                <a:gd name="T6" fmla="*/ 30 w 130"/>
                <a:gd name="T7" fmla="*/ 112 h 176"/>
                <a:gd name="T8" fmla="*/ 34 w 130"/>
                <a:gd name="T9" fmla="*/ 121 h 176"/>
                <a:gd name="T10" fmla="*/ 34 w 130"/>
                <a:gd name="T11" fmla="*/ 127 h 176"/>
                <a:gd name="T12" fmla="*/ 39 w 130"/>
                <a:gd name="T13" fmla="*/ 140 h 176"/>
                <a:gd name="T14" fmla="*/ 34 w 130"/>
                <a:gd name="T15" fmla="*/ 154 h 176"/>
                <a:gd name="T16" fmla="*/ 56 w 130"/>
                <a:gd name="T17" fmla="*/ 176 h 176"/>
                <a:gd name="T18" fmla="*/ 80 w 130"/>
                <a:gd name="T19" fmla="*/ 176 h 176"/>
                <a:gd name="T20" fmla="*/ 102 w 130"/>
                <a:gd name="T21" fmla="*/ 154 h 176"/>
                <a:gd name="T22" fmla="*/ 97 w 130"/>
                <a:gd name="T23" fmla="*/ 140 h 176"/>
                <a:gd name="T24" fmla="*/ 102 w 130"/>
                <a:gd name="T25" fmla="*/ 127 h 176"/>
                <a:gd name="T26" fmla="*/ 102 w 130"/>
                <a:gd name="T27" fmla="*/ 120 h 176"/>
                <a:gd name="T28" fmla="*/ 106 w 130"/>
                <a:gd name="T29" fmla="*/ 112 h 176"/>
                <a:gd name="T30" fmla="*/ 130 w 130"/>
                <a:gd name="T31" fmla="*/ 64 h 176"/>
                <a:gd name="T32" fmla="*/ 99 w 130"/>
                <a:gd name="T33" fmla="*/ 12 h 176"/>
                <a:gd name="T34" fmla="*/ 80 w 130"/>
                <a:gd name="T35" fmla="*/ 164 h 176"/>
                <a:gd name="T36" fmla="*/ 56 w 130"/>
                <a:gd name="T37" fmla="*/ 164 h 176"/>
                <a:gd name="T38" fmla="*/ 46 w 130"/>
                <a:gd name="T39" fmla="*/ 154 h 176"/>
                <a:gd name="T40" fmla="*/ 56 w 130"/>
                <a:gd name="T41" fmla="*/ 144 h 176"/>
                <a:gd name="T42" fmla="*/ 80 w 130"/>
                <a:gd name="T43" fmla="*/ 144 h 176"/>
                <a:gd name="T44" fmla="*/ 90 w 130"/>
                <a:gd name="T45" fmla="*/ 154 h 176"/>
                <a:gd name="T46" fmla="*/ 80 w 130"/>
                <a:gd name="T47" fmla="*/ 164 h 176"/>
                <a:gd name="T48" fmla="*/ 98 w 130"/>
                <a:gd name="T49" fmla="*/ 103 h 176"/>
                <a:gd name="T50" fmla="*/ 90 w 130"/>
                <a:gd name="T51" fmla="*/ 120 h 176"/>
                <a:gd name="T52" fmla="*/ 90 w 130"/>
                <a:gd name="T53" fmla="*/ 127 h 176"/>
                <a:gd name="T54" fmla="*/ 85 w 130"/>
                <a:gd name="T55" fmla="*/ 132 h 176"/>
                <a:gd name="T56" fmla="*/ 80 w 130"/>
                <a:gd name="T57" fmla="*/ 132 h 176"/>
                <a:gd name="T58" fmla="*/ 56 w 130"/>
                <a:gd name="T59" fmla="*/ 132 h 176"/>
                <a:gd name="T60" fmla="*/ 51 w 130"/>
                <a:gd name="T61" fmla="*/ 132 h 176"/>
                <a:gd name="T62" fmla="*/ 46 w 130"/>
                <a:gd name="T63" fmla="*/ 127 h 176"/>
                <a:gd name="T64" fmla="*/ 46 w 130"/>
                <a:gd name="T65" fmla="*/ 121 h 176"/>
                <a:gd name="T66" fmla="*/ 37 w 130"/>
                <a:gd name="T67" fmla="*/ 102 h 176"/>
                <a:gd name="T68" fmla="*/ 27 w 130"/>
                <a:gd name="T69" fmla="*/ 35 h 176"/>
                <a:gd name="T70" fmla="*/ 37 w 130"/>
                <a:gd name="T71" fmla="*/ 25 h 176"/>
                <a:gd name="T72" fmla="*/ 68 w 130"/>
                <a:gd name="T73" fmla="*/ 16 h 176"/>
                <a:gd name="T74" fmla="*/ 93 w 130"/>
                <a:gd name="T75" fmla="*/ 23 h 176"/>
                <a:gd name="T76" fmla="*/ 118 w 130"/>
                <a:gd name="T77" fmla="*/ 64 h 176"/>
                <a:gd name="T78" fmla="*/ 98 w 130"/>
                <a:gd name="T79" fmla="*/ 10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76">
                  <a:moveTo>
                    <a:pt x="99" y="12"/>
                  </a:moveTo>
                  <a:cubicBezTo>
                    <a:pt x="78" y="0"/>
                    <a:pt x="54" y="1"/>
                    <a:pt x="31" y="15"/>
                  </a:cubicBezTo>
                  <a:cubicBezTo>
                    <a:pt x="25" y="18"/>
                    <a:pt x="20" y="23"/>
                    <a:pt x="17" y="29"/>
                  </a:cubicBezTo>
                  <a:cubicBezTo>
                    <a:pt x="2" y="53"/>
                    <a:pt x="0" y="89"/>
                    <a:pt x="30" y="112"/>
                  </a:cubicBezTo>
                  <a:cubicBezTo>
                    <a:pt x="32" y="114"/>
                    <a:pt x="34" y="117"/>
                    <a:pt x="34" y="121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32"/>
                    <a:pt x="36" y="137"/>
                    <a:pt x="39" y="140"/>
                  </a:cubicBezTo>
                  <a:cubicBezTo>
                    <a:pt x="36" y="143"/>
                    <a:pt x="34" y="148"/>
                    <a:pt x="34" y="154"/>
                  </a:cubicBezTo>
                  <a:cubicBezTo>
                    <a:pt x="34" y="166"/>
                    <a:pt x="44" y="176"/>
                    <a:pt x="56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92" y="176"/>
                    <a:pt x="102" y="166"/>
                    <a:pt x="102" y="154"/>
                  </a:cubicBezTo>
                  <a:cubicBezTo>
                    <a:pt x="102" y="148"/>
                    <a:pt x="100" y="143"/>
                    <a:pt x="97" y="140"/>
                  </a:cubicBezTo>
                  <a:cubicBezTo>
                    <a:pt x="100" y="137"/>
                    <a:pt x="102" y="132"/>
                    <a:pt x="102" y="127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2" y="117"/>
                    <a:pt x="103" y="114"/>
                    <a:pt x="106" y="112"/>
                  </a:cubicBezTo>
                  <a:cubicBezTo>
                    <a:pt x="121" y="101"/>
                    <a:pt x="130" y="83"/>
                    <a:pt x="130" y="64"/>
                  </a:cubicBezTo>
                  <a:cubicBezTo>
                    <a:pt x="130" y="43"/>
                    <a:pt x="118" y="23"/>
                    <a:pt x="99" y="12"/>
                  </a:cubicBezTo>
                  <a:close/>
                  <a:moveTo>
                    <a:pt x="80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0" y="164"/>
                    <a:pt x="46" y="160"/>
                    <a:pt x="46" y="154"/>
                  </a:cubicBezTo>
                  <a:cubicBezTo>
                    <a:pt x="46" y="148"/>
                    <a:pt x="50" y="144"/>
                    <a:pt x="56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6" y="144"/>
                    <a:pt x="90" y="148"/>
                    <a:pt x="90" y="154"/>
                  </a:cubicBezTo>
                  <a:cubicBezTo>
                    <a:pt x="90" y="160"/>
                    <a:pt x="86" y="164"/>
                    <a:pt x="80" y="164"/>
                  </a:cubicBezTo>
                  <a:close/>
                  <a:moveTo>
                    <a:pt x="98" y="103"/>
                  </a:moveTo>
                  <a:cubicBezTo>
                    <a:pt x="93" y="106"/>
                    <a:pt x="90" y="113"/>
                    <a:pt x="90" y="12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30"/>
                    <a:pt x="88" y="132"/>
                    <a:pt x="85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48" y="132"/>
                    <a:pt x="46" y="130"/>
                    <a:pt x="46" y="127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6" y="113"/>
                    <a:pt x="43" y="106"/>
                    <a:pt x="37" y="102"/>
                  </a:cubicBezTo>
                  <a:cubicBezTo>
                    <a:pt x="20" y="89"/>
                    <a:pt x="10" y="63"/>
                    <a:pt x="27" y="35"/>
                  </a:cubicBezTo>
                  <a:cubicBezTo>
                    <a:pt x="30" y="31"/>
                    <a:pt x="33" y="27"/>
                    <a:pt x="37" y="25"/>
                  </a:cubicBezTo>
                  <a:cubicBezTo>
                    <a:pt x="47" y="19"/>
                    <a:pt x="58" y="16"/>
                    <a:pt x="68" y="16"/>
                  </a:cubicBezTo>
                  <a:cubicBezTo>
                    <a:pt x="77" y="16"/>
                    <a:pt x="85" y="18"/>
                    <a:pt x="93" y="23"/>
                  </a:cubicBezTo>
                  <a:cubicBezTo>
                    <a:pt x="109" y="31"/>
                    <a:pt x="118" y="47"/>
                    <a:pt x="118" y="64"/>
                  </a:cubicBezTo>
                  <a:cubicBezTo>
                    <a:pt x="118" y="79"/>
                    <a:pt x="111" y="93"/>
                    <a:pt x="98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2" name="Group 20">
            <a:extLst>
              <a:ext uri="{FF2B5EF4-FFF2-40B4-BE49-F238E27FC236}">
                <a16:creationId xmlns:a16="http://schemas.microsoft.com/office/drawing/2014/main" id="{527F9540-2FBB-458B-A45C-DA18415F16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42905" y="3369320"/>
            <a:ext cx="480302" cy="402486"/>
            <a:chOff x="2615" y="886"/>
            <a:chExt cx="358" cy="300"/>
          </a:xfrm>
          <a:solidFill>
            <a:schemeClr val="bg1"/>
          </a:solidFill>
        </p:grpSpPr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9B98C550-7414-4CFC-AAC9-A36A39B3D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986"/>
              <a:ext cx="122" cy="129"/>
            </a:xfrm>
            <a:custGeom>
              <a:avLst/>
              <a:gdLst>
                <a:gd name="T0" fmla="*/ 65 w 86"/>
                <a:gd name="T1" fmla="*/ 22 h 88"/>
                <a:gd name="T2" fmla="*/ 43 w 86"/>
                <a:gd name="T3" fmla="*/ 44 h 88"/>
                <a:gd name="T4" fmla="*/ 21 w 86"/>
                <a:gd name="T5" fmla="*/ 22 h 88"/>
                <a:gd name="T6" fmla="*/ 43 w 86"/>
                <a:gd name="T7" fmla="*/ 0 h 88"/>
                <a:gd name="T8" fmla="*/ 65 w 86"/>
                <a:gd name="T9" fmla="*/ 22 h 88"/>
                <a:gd name="T10" fmla="*/ 78 w 86"/>
                <a:gd name="T11" fmla="*/ 88 h 88"/>
                <a:gd name="T12" fmla="*/ 85 w 86"/>
                <a:gd name="T13" fmla="*/ 81 h 88"/>
                <a:gd name="T14" fmla="*/ 43 w 86"/>
                <a:gd name="T15" fmla="*/ 52 h 88"/>
                <a:gd name="T16" fmla="*/ 1 w 86"/>
                <a:gd name="T17" fmla="*/ 81 h 88"/>
                <a:gd name="T18" fmla="*/ 8 w 86"/>
                <a:gd name="T19" fmla="*/ 88 h 88"/>
                <a:gd name="T20" fmla="*/ 78 w 8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8">
                  <a:moveTo>
                    <a:pt x="65" y="22"/>
                  </a:moveTo>
                  <a:cubicBezTo>
                    <a:pt x="65" y="34"/>
                    <a:pt x="55" y="44"/>
                    <a:pt x="43" y="44"/>
                  </a:cubicBezTo>
                  <a:cubicBezTo>
                    <a:pt x="31" y="44"/>
                    <a:pt x="21" y="34"/>
                    <a:pt x="21" y="22"/>
                  </a:cubicBezTo>
                  <a:cubicBezTo>
                    <a:pt x="21" y="10"/>
                    <a:pt x="31" y="0"/>
                    <a:pt x="43" y="0"/>
                  </a:cubicBezTo>
                  <a:cubicBezTo>
                    <a:pt x="55" y="0"/>
                    <a:pt x="65" y="10"/>
                    <a:pt x="65" y="22"/>
                  </a:cubicBezTo>
                  <a:close/>
                  <a:moveTo>
                    <a:pt x="78" y="88"/>
                  </a:moveTo>
                  <a:cubicBezTo>
                    <a:pt x="83" y="88"/>
                    <a:pt x="86" y="85"/>
                    <a:pt x="85" y="81"/>
                  </a:cubicBezTo>
                  <a:cubicBezTo>
                    <a:pt x="82" y="65"/>
                    <a:pt x="64" y="52"/>
                    <a:pt x="43" y="52"/>
                  </a:cubicBezTo>
                  <a:cubicBezTo>
                    <a:pt x="22" y="52"/>
                    <a:pt x="4" y="65"/>
                    <a:pt x="1" y="81"/>
                  </a:cubicBezTo>
                  <a:cubicBezTo>
                    <a:pt x="0" y="85"/>
                    <a:pt x="3" y="88"/>
                    <a:pt x="8" y="88"/>
                  </a:cubicBezTo>
                  <a:lnTo>
                    <a:pt x="7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387AD007-70EA-4533-A24D-4B4F936F6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5" y="886"/>
              <a:ext cx="358" cy="300"/>
            </a:xfrm>
            <a:custGeom>
              <a:avLst/>
              <a:gdLst>
                <a:gd name="T0" fmla="*/ 144 w 252"/>
                <a:gd name="T1" fmla="*/ 78 h 204"/>
                <a:gd name="T2" fmla="*/ 150 w 252"/>
                <a:gd name="T3" fmla="*/ 72 h 204"/>
                <a:gd name="T4" fmla="*/ 198 w 252"/>
                <a:gd name="T5" fmla="*/ 72 h 204"/>
                <a:gd name="T6" fmla="*/ 204 w 252"/>
                <a:gd name="T7" fmla="*/ 78 h 204"/>
                <a:gd name="T8" fmla="*/ 198 w 252"/>
                <a:gd name="T9" fmla="*/ 84 h 204"/>
                <a:gd name="T10" fmla="*/ 150 w 252"/>
                <a:gd name="T11" fmla="*/ 84 h 204"/>
                <a:gd name="T12" fmla="*/ 144 w 252"/>
                <a:gd name="T13" fmla="*/ 78 h 204"/>
                <a:gd name="T14" fmla="*/ 214 w 252"/>
                <a:gd name="T15" fmla="*/ 104 h 204"/>
                <a:gd name="T16" fmla="*/ 150 w 252"/>
                <a:gd name="T17" fmla="*/ 104 h 204"/>
                <a:gd name="T18" fmla="*/ 144 w 252"/>
                <a:gd name="T19" fmla="*/ 110 h 204"/>
                <a:gd name="T20" fmla="*/ 150 w 252"/>
                <a:gd name="T21" fmla="*/ 116 h 204"/>
                <a:gd name="T22" fmla="*/ 214 w 252"/>
                <a:gd name="T23" fmla="*/ 116 h 204"/>
                <a:gd name="T24" fmla="*/ 220 w 252"/>
                <a:gd name="T25" fmla="*/ 110 h 204"/>
                <a:gd name="T26" fmla="*/ 214 w 252"/>
                <a:gd name="T27" fmla="*/ 104 h 204"/>
                <a:gd name="T28" fmla="*/ 198 w 252"/>
                <a:gd name="T29" fmla="*/ 136 h 204"/>
                <a:gd name="T30" fmla="*/ 150 w 252"/>
                <a:gd name="T31" fmla="*/ 136 h 204"/>
                <a:gd name="T32" fmla="*/ 144 w 252"/>
                <a:gd name="T33" fmla="*/ 142 h 204"/>
                <a:gd name="T34" fmla="*/ 150 w 252"/>
                <a:gd name="T35" fmla="*/ 148 h 204"/>
                <a:gd name="T36" fmla="*/ 198 w 252"/>
                <a:gd name="T37" fmla="*/ 148 h 204"/>
                <a:gd name="T38" fmla="*/ 204 w 252"/>
                <a:gd name="T39" fmla="*/ 142 h 204"/>
                <a:gd name="T40" fmla="*/ 198 w 252"/>
                <a:gd name="T41" fmla="*/ 136 h 204"/>
                <a:gd name="T42" fmla="*/ 252 w 252"/>
                <a:gd name="T43" fmla="*/ 34 h 204"/>
                <a:gd name="T44" fmla="*/ 252 w 252"/>
                <a:gd name="T45" fmla="*/ 186 h 204"/>
                <a:gd name="T46" fmla="*/ 234 w 252"/>
                <a:gd name="T47" fmla="*/ 204 h 204"/>
                <a:gd name="T48" fmla="*/ 18 w 252"/>
                <a:gd name="T49" fmla="*/ 204 h 204"/>
                <a:gd name="T50" fmla="*/ 0 w 252"/>
                <a:gd name="T51" fmla="*/ 186 h 204"/>
                <a:gd name="T52" fmla="*/ 0 w 252"/>
                <a:gd name="T53" fmla="*/ 34 h 204"/>
                <a:gd name="T54" fmla="*/ 18 w 252"/>
                <a:gd name="T55" fmla="*/ 16 h 204"/>
                <a:gd name="T56" fmla="*/ 96 w 252"/>
                <a:gd name="T57" fmla="*/ 16 h 204"/>
                <a:gd name="T58" fmla="*/ 96 w 252"/>
                <a:gd name="T59" fmla="*/ 6 h 204"/>
                <a:gd name="T60" fmla="*/ 102 w 252"/>
                <a:gd name="T61" fmla="*/ 0 h 204"/>
                <a:gd name="T62" fmla="*/ 150 w 252"/>
                <a:gd name="T63" fmla="*/ 0 h 204"/>
                <a:gd name="T64" fmla="*/ 156 w 252"/>
                <a:gd name="T65" fmla="*/ 6 h 204"/>
                <a:gd name="T66" fmla="*/ 156 w 252"/>
                <a:gd name="T67" fmla="*/ 16 h 204"/>
                <a:gd name="T68" fmla="*/ 234 w 252"/>
                <a:gd name="T69" fmla="*/ 16 h 204"/>
                <a:gd name="T70" fmla="*/ 252 w 252"/>
                <a:gd name="T71" fmla="*/ 34 h 204"/>
                <a:gd name="T72" fmla="*/ 108 w 252"/>
                <a:gd name="T73" fmla="*/ 32 h 204"/>
                <a:gd name="T74" fmla="*/ 144 w 252"/>
                <a:gd name="T75" fmla="*/ 32 h 204"/>
                <a:gd name="T76" fmla="*/ 144 w 252"/>
                <a:gd name="T77" fmla="*/ 12 h 204"/>
                <a:gd name="T78" fmla="*/ 108 w 252"/>
                <a:gd name="T79" fmla="*/ 12 h 204"/>
                <a:gd name="T80" fmla="*/ 108 w 252"/>
                <a:gd name="T81" fmla="*/ 32 h 204"/>
                <a:gd name="T82" fmla="*/ 240 w 252"/>
                <a:gd name="T83" fmla="*/ 34 h 204"/>
                <a:gd name="T84" fmla="*/ 234 w 252"/>
                <a:gd name="T85" fmla="*/ 28 h 204"/>
                <a:gd name="T86" fmla="*/ 156 w 252"/>
                <a:gd name="T87" fmla="*/ 28 h 204"/>
                <a:gd name="T88" fmla="*/ 156 w 252"/>
                <a:gd name="T89" fmla="*/ 38 h 204"/>
                <a:gd name="T90" fmla="*/ 150 w 252"/>
                <a:gd name="T91" fmla="*/ 44 h 204"/>
                <a:gd name="T92" fmla="*/ 102 w 252"/>
                <a:gd name="T93" fmla="*/ 44 h 204"/>
                <a:gd name="T94" fmla="*/ 96 w 252"/>
                <a:gd name="T95" fmla="*/ 38 h 204"/>
                <a:gd name="T96" fmla="*/ 96 w 252"/>
                <a:gd name="T97" fmla="*/ 28 h 204"/>
                <a:gd name="T98" fmla="*/ 18 w 252"/>
                <a:gd name="T99" fmla="*/ 28 h 204"/>
                <a:gd name="T100" fmla="*/ 12 w 252"/>
                <a:gd name="T101" fmla="*/ 34 h 204"/>
                <a:gd name="T102" fmla="*/ 12 w 252"/>
                <a:gd name="T103" fmla="*/ 186 h 204"/>
                <a:gd name="T104" fmla="*/ 18 w 252"/>
                <a:gd name="T105" fmla="*/ 192 h 204"/>
                <a:gd name="T106" fmla="*/ 234 w 252"/>
                <a:gd name="T107" fmla="*/ 192 h 204"/>
                <a:gd name="T108" fmla="*/ 240 w 252"/>
                <a:gd name="T109" fmla="*/ 186 h 204"/>
                <a:gd name="T110" fmla="*/ 240 w 252"/>
                <a:gd name="T111" fmla="*/ 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2" h="204">
                  <a:moveTo>
                    <a:pt x="144" y="78"/>
                  </a:moveTo>
                  <a:cubicBezTo>
                    <a:pt x="144" y="75"/>
                    <a:pt x="147" y="72"/>
                    <a:pt x="150" y="72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201" y="72"/>
                    <a:pt x="204" y="75"/>
                    <a:pt x="204" y="78"/>
                  </a:cubicBezTo>
                  <a:cubicBezTo>
                    <a:pt x="204" y="81"/>
                    <a:pt x="201" y="84"/>
                    <a:pt x="198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7" y="84"/>
                    <a:pt x="144" y="81"/>
                    <a:pt x="144" y="78"/>
                  </a:cubicBezTo>
                  <a:close/>
                  <a:moveTo>
                    <a:pt x="214" y="104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147" y="104"/>
                    <a:pt x="144" y="107"/>
                    <a:pt x="144" y="110"/>
                  </a:cubicBezTo>
                  <a:cubicBezTo>
                    <a:pt x="144" y="113"/>
                    <a:pt x="147" y="116"/>
                    <a:pt x="150" y="11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7" y="116"/>
                    <a:pt x="220" y="113"/>
                    <a:pt x="220" y="110"/>
                  </a:cubicBezTo>
                  <a:cubicBezTo>
                    <a:pt x="220" y="107"/>
                    <a:pt x="217" y="104"/>
                    <a:pt x="214" y="104"/>
                  </a:cubicBezTo>
                  <a:close/>
                  <a:moveTo>
                    <a:pt x="198" y="136"/>
                  </a:moveTo>
                  <a:cubicBezTo>
                    <a:pt x="150" y="136"/>
                    <a:pt x="150" y="136"/>
                    <a:pt x="150" y="136"/>
                  </a:cubicBezTo>
                  <a:cubicBezTo>
                    <a:pt x="147" y="136"/>
                    <a:pt x="144" y="139"/>
                    <a:pt x="144" y="142"/>
                  </a:cubicBezTo>
                  <a:cubicBezTo>
                    <a:pt x="144" y="145"/>
                    <a:pt x="147" y="148"/>
                    <a:pt x="150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201" y="148"/>
                    <a:pt x="204" y="145"/>
                    <a:pt x="204" y="142"/>
                  </a:cubicBezTo>
                  <a:cubicBezTo>
                    <a:pt x="204" y="139"/>
                    <a:pt x="201" y="136"/>
                    <a:pt x="198" y="136"/>
                  </a:cubicBezTo>
                  <a:close/>
                  <a:moveTo>
                    <a:pt x="252" y="34"/>
                  </a:moveTo>
                  <a:cubicBezTo>
                    <a:pt x="252" y="186"/>
                    <a:pt x="252" y="186"/>
                    <a:pt x="252" y="186"/>
                  </a:cubicBezTo>
                  <a:cubicBezTo>
                    <a:pt x="252" y="196"/>
                    <a:pt x="244" y="204"/>
                    <a:pt x="234" y="204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8" y="204"/>
                    <a:pt x="0" y="196"/>
                    <a:pt x="0" y="18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4"/>
                    <a:pt x="8" y="16"/>
                    <a:pt x="18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9" y="0"/>
                    <a:pt x="10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6" y="3"/>
                    <a:pt x="156" y="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44" y="16"/>
                    <a:pt x="252" y="24"/>
                    <a:pt x="252" y="34"/>
                  </a:cubicBezTo>
                  <a:close/>
                  <a:moveTo>
                    <a:pt x="108" y="32"/>
                  </a:moveTo>
                  <a:cubicBezTo>
                    <a:pt x="144" y="32"/>
                    <a:pt x="144" y="32"/>
                    <a:pt x="144" y="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08" y="12"/>
                    <a:pt x="108" y="12"/>
                    <a:pt x="108" y="12"/>
                  </a:cubicBezTo>
                  <a:lnTo>
                    <a:pt x="108" y="32"/>
                  </a:lnTo>
                  <a:close/>
                  <a:moveTo>
                    <a:pt x="240" y="34"/>
                  </a:moveTo>
                  <a:cubicBezTo>
                    <a:pt x="240" y="31"/>
                    <a:pt x="237" y="28"/>
                    <a:pt x="234" y="28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41"/>
                    <a:pt x="153" y="44"/>
                    <a:pt x="150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9" y="44"/>
                    <a:pt x="96" y="41"/>
                    <a:pt x="96" y="3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28"/>
                    <a:pt x="12" y="31"/>
                    <a:pt x="12" y="34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89"/>
                    <a:pt x="15" y="192"/>
                    <a:pt x="18" y="192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7" y="192"/>
                    <a:pt x="240" y="189"/>
                    <a:pt x="240" y="186"/>
                  </a:cubicBezTo>
                  <a:lnTo>
                    <a:pt x="24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8" name="Group 20">
            <a:extLst>
              <a:ext uri="{FF2B5EF4-FFF2-40B4-BE49-F238E27FC236}">
                <a16:creationId xmlns:a16="http://schemas.microsoft.com/office/drawing/2014/main" id="{06BCAA02-CB6C-41E0-B78E-AC2D566E95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1254" y="3354539"/>
            <a:ext cx="433632" cy="432049"/>
            <a:chOff x="3702" y="2024"/>
            <a:chExt cx="274" cy="273"/>
          </a:xfrm>
          <a:solidFill>
            <a:schemeClr val="bg1"/>
          </a:solidFill>
        </p:grpSpPr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05AB25C8-4A6D-43CD-9E9A-9FA89A491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2" y="2024"/>
              <a:ext cx="274" cy="273"/>
            </a:xfrm>
            <a:custGeom>
              <a:avLst/>
              <a:gdLst>
                <a:gd name="T0" fmla="*/ 246 w 252"/>
                <a:gd name="T1" fmla="*/ 24 h 244"/>
                <a:gd name="T2" fmla="*/ 236 w 252"/>
                <a:gd name="T3" fmla="*/ 24 h 244"/>
                <a:gd name="T4" fmla="*/ 132 w 252"/>
                <a:gd name="T5" fmla="*/ 24 h 244"/>
                <a:gd name="T6" fmla="*/ 132 w 252"/>
                <a:gd name="T7" fmla="*/ 6 h 244"/>
                <a:gd name="T8" fmla="*/ 126 w 252"/>
                <a:gd name="T9" fmla="*/ 0 h 244"/>
                <a:gd name="T10" fmla="*/ 120 w 252"/>
                <a:gd name="T11" fmla="*/ 6 h 244"/>
                <a:gd name="T12" fmla="*/ 120 w 252"/>
                <a:gd name="T13" fmla="*/ 24 h 244"/>
                <a:gd name="T14" fmla="*/ 16 w 252"/>
                <a:gd name="T15" fmla="*/ 24 h 244"/>
                <a:gd name="T16" fmla="*/ 6 w 252"/>
                <a:gd name="T17" fmla="*/ 24 h 244"/>
                <a:gd name="T18" fmla="*/ 0 w 252"/>
                <a:gd name="T19" fmla="*/ 30 h 244"/>
                <a:gd name="T20" fmla="*/ 6 w 252"/>
                <a:gd name="T21" fmla="*/ 36 h 244"/>
                <a:gd name="T22" fmla="*/ 16 w 252"/>
                <a:gd name="T23" fmla="*/ 36 h 244"/>
                <a:gd name="T24" fmla="*/ 16 w 252"/>
                <a:gd name="T25" fmla="*/ 178 h 244"/>
                <a:gd name="T26" fmla="*/ 34 w 252"/>
                <a:gd name="T27" fmla="*/ 196 h 244"/>
                <a:gd name="T28" fmla="*/ 120 w 252"/>
                <a:gd name="T29" fmla="*/ 196 h 244"/>
                <a:gd name="T30" fmla="*/ 78 w 252"/>
                <a:gd name="T31" fmla="*/ 232 h 244"/>
                <a:gd name="T32" fmla="*/ 72 w 252"/>
                <a:gd name="T33" fmla="*/ 238 h 244"/>
                <a:gd name="T34" fmla="*/ 78 w 252"/>
                <a:gd name="T35" fmla="*/ 244 h 244"/>
                <a:gd name="T36" fmla="*/ 126 w 252"/>
                <a:gd name="T37" fmla="*/ 215 h 244"/>
                <a:gd name="T38" fmla="*/ 174 w 252"/>
                <a:gd name="T39" fmla="*/ 244 h 244"/>
                <a:gd name="T40" fmla="*/ 180 w 252"/>
                <a:gd name="T41" fmla="*/ 238 h 244"/>
                <a:gd name="T42" fmla="*/ 174 w 252"/>
                <a:gd name="T43" fmla="*/ 232 h 244"/>
                <a:gd name="T44" fmla="*/ 132 w 252"/>
                <a:gd name="T45" fmla="*/ 196 h 244"/>
                <a:gd name="T46" fmla="*/ 218 w 252"/>
                <a:gd name="T47" fmla="*/ 196 h 244"/>
                <a:gd name="T48" fmla="*/ 236 w 252"/>
                <a:gd name="T49" fmla="*/ 178 h 244"/>
                <a:gd name="T50" fmla="*/ 236 w 252"/>
                <a:gd name="T51" fmla="*/ 36 h 244"/>
                <a:gd name="T52" fmla="*/ 246 w 252"/>
                <a:gd name="T53" fmla="*/ 36 h 244"/>
                <a:gd name="T54" fmla="*/ 252 w 252"/>
                <a:gd name="T55" fmla="*/ 30 h 244"/>
                <a:gd name="T56" fmla="*/ 246 w 252"/>
                <a:gd name="T57" fmla="*/ 24 h 244"/>
                <a:gd name="T58" fmla="*/ 224 w 252"/>
                <a:gd name="T59" fmla="*/ 178 h 244"/>
                <a:gd name="T60" fmla="*/ 218 w 252"/>
                <a:gd name="T61" fmla="*/ 184 h 244"/>
                <a:gd name="T62" fmla="*/ 34 w 252"/>
                <a:gd name="T63" fmla="*/ 184 h 244"/>
                <a:gd name="T64" fmla="*/ 28 w 252"/>
                <a:gd name="T65" fmla="*/ 178 h 244"/>
                <a:gd name="T66" fmla="*/ 28 w 252"/>
                <a:gd name="T67" fmla="*/ 36 h 244"/>
                <a:gd name="T68" fmla="*/ 224 w 252"/>
                <a:gd name="T69" fmla="*/ 36 h 244"/>
                <a:gd name="T70" fmla="*/ 224 w 252"/>
                <a:gd name="T71" fmla="*/ 17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44">
                  <a:moveTo>
                    <a:pt x="246" y="24"/>
                  </a:moveTo>
                  <a:cubicBezTo>
                    <a:pt x="236" y="24"/>
                    <a:pt x="236" y="24"/>
                    <a:pt x="236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2" y="3"/>
                    <a:pt x="129" y="0"/>
                    <a:pt x="126" y="0"/>
                  </a:cubicBezTo>
                  <a:cubicBezTo>
                    <a:pt x="123" y="0"/>
                    <a:pt x="120" y="3"/>
                    <a:pt x="120" y="6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7"/>
                    <a:pt x="0" y="30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88"/>
                    <a:pt x="24" y="196"/>
                    <a:pt x="34" y="196"/>
                  </a:cubicBezTo>
                  <a:cubicBezTo>
                    <a:pt x="120" y="196"/>
                    <a:pt x="120" y="196"/>
                    <a:pt x="120" y="196"/>
                  </a:cubicBezTo>
                  <a:cubicBezTo>
                    <a:pt x="117" y="216"/>
                    <a:pt x="99" y="232"/>
                    <a:pt x="78" y="232"/>
                  </a:cubicBezTo>
                  <a:cubicBezTo>
                    <a:pt x="75" y="232"/>
                    <a:pt x="72" y="235"/>
                    <a:pt x="72" y="238"/>
                  </a:cubicBezTo>
                  <a:cubicBezTo>
                    <a:pt x="72" y="241"/>
                    <a:pt x="75" y="244"/>
                    <a:pt x="78" y="244"/>
                  </a:cubicBezTo>
                  <a:cubicBezTo>
                    <a:pt x="99" y="244"/>
                    <a:pt x="117" y="232"/>
                    <a:pt x="126" y="215"/>
                  </a:cubicBezTo>
                  <a:cubicBezTo>
                    <a:pt x="135" y="232"/>
                    <a:pt x="153" y="244"/>
                    <a:pt x="174" y="244"/>
                  </a:cubicBezTo>
                  <a:cubicBezTo>
                    <a:pt x="177" y="244"/>
                    <a:pt x="180" y="241"/>
                    <a:pt x="180" y="238"/>
                  </a:cubicBezTo>
                  <a:cubicBezTo>
                    <a:pt x="180" y="235"/>
                    <a:pt x="177" y="232"/>
                    <a:pt x="174" y="232"/>
                  </a:cubicBezTo>
                  <a:cubicBezTo>
                    <a:pt x="153" y="232"/>
                    <a:pt x="135" y="216"/>
                    <a:pt x="132" y="196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28" y="196"/>
                    <a:pt x="236" y="188"/>
                    <a:pt x="236" y="178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46" y="36"/>
                    <a:pt x="246" y="36"/>
                    <a:pt x="246" y="36"/>
                  </a:cubicBezTo>
                  <a:cubicBezTo>
                    <a:pt x="249" y="36"/>
                    <a:pt x="252" y="33"/>
                    <a:pt x="252" y="30"/>
                  </a:cubicBezTo>
                  <a:cubicBezTo>
                    <a:pt x="252" y="27"/>
                    <a:pt x="249" y="24"/>
                    <a:pt x="246" y="24"/>
                  </a:cubicBezTo>
                  <a:close/>
                  <a:moveTo>
                    <a:pt x="224" y="178"/>
                  </a:moveTo>
                  <a:cubicBezTo>
                    <a:pt x="224" y="181"/>
                    <a:pt x="221" y="184"/>
                    <a:pt x="218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1" y="184"/>
                    <a:pt x="28" y="181"/>
                    <a:pt x="28" y="17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24" y="36"/>
                    <a:pt x="224" y="36"/>
                    <a:pt x="224" y="36"/>
                  </a:cubicBezTo>
                  <a:lnTo>
                    <a:pt x="224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0E76ED0F-3BF7-485B-8875-3792A1C5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2099"/>
              <a:ext cx="137" cy="86"/>
            </a:xfrm>
            <a:custGeom>
              <a:avLst/>
              <a:gdLst>
                <a:gd name="T0" fmla="*/ 10 w 126"/>
                <a:gd name="T1" fmla="*/ 77 h 77"/>
                <a:gd name="T2" fmla="*/ 3 w 126"/>
                <a:gd name="T3" fmla="*/ 64 h 77"/>
                <a:gd name="T4" fmla="*/ 54 w 126"/>
                <a:gd name="T5" fmla="*/ 38 h 77"/>
                <a:gd name="T6" fmla="*/ 115 w 126"/>
                <a:gd name="T7" fmla="*/ 1 h 77"/>
                <a:gd name="T8" fmla="*/ 126 w 126"/>
                <a:gd name="T9" fmla="*/ 10 h 77"/>
                <a:gd name="T10" fmla="*/ 126 w 126"/>
                <a:gd name="T11" fmla="*/ 68 h 77"/>
                <a:gd name="T12" fmla="*/ 118 w 126"/>
                <a:gd name="T13" fmla="*/ 77 h 77"/>
                <a:gd name="T14" fmla="*/ 10 w 126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77">
                  <a:moveTo>
                    <a:pt x="10" y="77"/>
                  </a:moveTo>
                  <a:cubicBezTo>
                    <a:pt x="4" y="77"/>
                    <a:pt x="0" y="69"/>
                    <a:pt x="3" y="64"/>
                  </a:cubicBezTo>
                  <a:cubicBezTo>
                    <a:pt x="22" y="34"/>
                    <a:pt x="43" y="19"/>
                    <a:pt x="54" y="38"/>
                  </a:cubicBezTo>
                  <a:cubicBezTo>
                    <a:pt x="71" y="70"/>
                    <a:pt x="82" y="12"/>
                    <a:pt x="115" y="1"/>
                  </a:cubicBezTo>
                  <a:cubicBezTo>
                    <a:pt x="121" y="0"/>
                    <a:pt x="126" y="4"/>
                    <a:pt x="126" y="1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3"/>
                    <a:pt x="122" y="77"/>
                    <a:pt x="118" y="77"/>
                  </a:cubicBezTo>
                  <a:lnTo>
                    <a:pt x="1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01" name="Group 16">
            <a:extLst>
              <a:ext uri="{FF2B5EF4-FFF2-40B4-BE49-F238E27FC236}">
                <a16:creationId xmlns:a16="http://schemas.microsoft.com/office/drawing/2014/main" id="{DDEA7943-79DA-486C-82EF-D89E6F6A74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8522" y="1946912"/>
            <a:ext cx="393329" cy="399573"/>
            <a:chOff x="487" y="3297"/>
            <a:chExt cx="315" cy="320"/>
          </a:xfrm>
          <a:solidFill>
            <a:srgbClr val="0064A4"/>
          </a:solidFill>
        </p:grpSpPr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E75940D8-E5E7-464A-8A7B-004599031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" y="3312"/>
              <a:ext cx="250" cy="62"/>
            </a:xfrm>
            <a:custGeom>
              <a:avLst/>
              <a:gdLst>
                <a:gd name="T0" fmla="*/ 0 w 200"/>
                <a:gd name="T1" fmla="*/ 0 h 48"/>
                <a:gd name="T2" fmla="*/ 0 w 200"/>
                <a:gd name="T3" fmla="*/ 48 h 48"/>
                <a:gd name="T4" fmla="*/ 200 w 200"/>
                <a:gd name="T5" fmla="*/ 48 h 48"/>
                <a:gd name="T6" fmla="*/ 200 w 200"/>
                <a:gd name="T7" fmla="*/ 0 h 48"/>
                <a:gd name="T8" fmla="*/ 0 w 200"/>
                <a:gd name="T9" fmla="*/ 0 h 48"/>
                <a:gd name="T10" fmla="*/ 28 w 200"/>
                <a:gd name="T11" fmla="*/ 36 h 48"/>
                <a:gd name="T12" fmla="*/ 16 w 200"/>
                <a:gd name="T13" fmla="*/ 24 h 48"/>
                <a:gd name="T14" fmla="*/ 28 w 200"/>
                <a:gd name="T15" fmla="*/ 12 h 48"/>
                <a:gd name="T16" fmla="*/ 40 w 200"/>
                <a:gd name="T17" fmla="*/ 24 h 48"/>
                <a:gd name="T18" fmla="*/ 28 w 200"/>
                <a:gd name="T19" fmla="*/ 36 h 48"/>
                <a:gd name="T20" fmla="*/ 60 w 200"/>
                <a:gd name="T21" fmla="*/ 36 h 48"/>
                <a:gd name="T22" fmla="*/ 48 w 200"/>
                <a:gd name="T23" fmla="*/ 24 h 48"/>
                <a:gd name="T24" fmla="*/ 60 w 200"/>
                <a:gd name="T25" fmla="*/ 12 h 48"/>
                <a:gd name="T26" fmla="*/ 72 w 200"/>
                <a:gd name="T27" fmla="*/ 24 h 48"/>
                <a:gd name="T28" fmla="*/ 60 w 200"/>
                <a:gd name="T29" fmla="*/ 36 h 48"/>
                <a:gd name="T30" fmla="*/ 92 w 200"/>
                <a:gd name="T31" fmla="*/ 36 h 48"/>
                <a:gd name="T32" fmla="*/ 80 w 200"/>
                <a:gd name="T33" fmla="*/ 24 h 48"/>
                <a:gd name="T34" fmla="*/ 92 w 200"/>
                <a:gd name="T35" fmla="*/ 12 h 48"/>
                <a:gd name="T36" fmla="*/ 104 w 200"/>
                <a:gd name="T37" fmla="*/ 24 h 48"/>
                <a:gd name="T38" fmla="*/ 92 w 200"/>
                <a:gd name="T3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48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0" y="0"/>
                  </a:lnTo>
                  <a:close/>
                  <a:moveTo>
                    <a:pt x="28" y="36"/>
                  </a:moveTo>
                  <a:cubicBezTo>
                    <a:pt x="21" y="36"/>
                    <a:pt x="16" y="31"/>
                    <a:pt x="16" y="24"/>
                  </a:cubicBezTo>
                  <a:cubicBezTo>
                    <a:pt x="16" y="17"/>
                    <a:pt x="21" y="12"/>
                    <a:pt x="28" y="12"/>
                  </a:cubicBezTo>
                  <a:cubicBezTo>
                    <a:pt x="35" y="12"/>
                    <a:pt x="40" y="17"/>
                    <a:pt x="40" y="24"/>
                  </a:cubicBezTo>
                  <a:cubicBezTo>
                    <a:pt x="40" y="31"/>
                    <a:pt x="35" y="36"/>
                    <a:pt x="28" y="36"/>
                  </a:cubicBezTo>
                  <a:close/>
                  <a:moveTo>
                    <a:pt x="60" y="36"/>
                  </a:moveTo>
                  <a:cubicBezTo>
                    <a:pt x="53" y="36"/>
                    <a:pt x="48" y="31"/>
                    <a:pt x="48" y="24"/>
                  </a:cubicBezTo>
                  <a:cubicBezTo>
                    <a:pt x="48" y="17"/>
                    <a:pt x="53" y="12"/>
                    <a:pt x="60" y="12"/>
                  </a:cubicBezTo>
                  <a:cubicBezTo>
                    <a:pt x="67" y="12"/>
                    <a:pt x="72" y="17"/>
                    <a:pt x="72" y="24"/>
                  </a:cubicBezTo>
                  <a:cubicBezTo>
                    <a:pt x="72" y="31"/>
                    <a:pt x="67" y="36"/>
                    <a:pt x="60" y="36"/>
                  </a:cubicBezTo>
                  <a:close/>
                  <a:moveTo>
                    <a:pt x="92" y="36"/>
                  </a:moveTo>
                  <a:cubicBezTo>
                    <a:pt x="85" y="36"/>
                    <a:pt x="80" y="31"/>
                    <a:pt x="80" y="24"/>
                  </a:cubicBezTo>
                  <a:cubicBezTo>
                    <a:pt x="80" y="17"/>
                    <a:pt x="85" y="12"/>
                    <a:pt x="92" y="12"/>
                  </a:cubicBezTo>
                  <a:cubicBezTo>
                    <a:pt x="99" y="12"/>
                    <a:pt x="104" y="17"/>
                    <a:pt x="104" y="24"/>
                  </a:cubicBezTo>
                  <a:cubicBezTo>
                    <a:pt x="104" y="31"/>
                    <a:pt x="99" y="36"/>
                    <a:pt x="9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7F51979-D61C-4D4F-BAA6-E165C7EE5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" y="3467"/>
              <a:ext cx="135" cy="150"/>
            </a:xfrm>
            <a:custGeom>
              <a:avLst/>
              <a:gdLst>
                <a:gd name="T0" fmla="*/ 102 w 108"/>
                <a:gd name="T1" fmla="*/ 116 h 116"/>
                <a:gd name="T2" fmla="*/ 96 w 108"/>
                <a:gd name="T3" fmla="*/ 110 h 116"/>
                <a:gd name="T4" fmla="*/ 96 w 108"/>
                <a:gd name="T5" fmla="*/ 106 h 116"/>
                <a:gd name="T6" fmla="*/ 54 w 108"/>
                <a:gd name="T7" fmla="*/ 68 h 116"/>
                <a:gd name="T8" fmla="*/ 12 w 108"/>
                <a:gd name="T9" fmla="*/ 106 h 116"/>
                <a:gd name="T10" fmla="*/ 12 w 108"/>
                <a:gd name="T11" fmla="*/ 110 h 116"/>
                <a:gd name="T12" fmla="*/ 6 w 108"/>
                <a:gd name="T13" fmla="*/ 116 h 116"/>
                <a:gd name="T14" fmla="*/ 0 w 108"/>
                <a:gd name="T15" fmla="*/ 110 h 116"/>
                <a:gd name="T16" fmla="*/ 0 w 108"/>
                <a:gd name="T17" fmla="*/ 106 h 116"/>
                <a:gd name="T18" fmla="*/ 30 w 108"/>
                <a:gd name="T19" fmla="*/ 61 h 116"/>
                <a:gd name="T20" fmla="*/ 32 w 108"/>
                <a:gd name="T21" fmla="*/ 60 h 116"/>
                <a:gd name="T22" fmla="*/ 30 w 108"/>
                <a:gd name="T23" fmla="*/ 58 h 116"/>
                <a:gd name="T24" fmla="*/ 20 w 108"/>
                <a:gd name="T25" fmla="*/ 34 h 116"/>
                <a:gd name="T26" fmla="*/ 54 w 108"/>
                <a:gd name="T27" fmla="*/ 0 h 116"/>
                <a:gd name="T28" fmla="*/ 88 w 108"/>
                <a:gd name="T29" fmla="*/ 34 h 116"/>
                <a:gd name="T30" fmla="*/ 78 w 108"/>
                <a:gd name="T31" fmla="*/ 58 h 116"/>
                <a:gd name="T32" fmla="*/ 76 w 108"/>
                <a:gd name="T33" fmla="*/ 60 h 116"/>
                <a:gd name="T34" fmla="*/ 78 w 108"/>
                <a:gd name="T35" fmla="*/ 61 h 116"/>
                <a:gd name="T36" fmla="*/ 108 w 108"/>
                <a:gd name="T37" fmla="*/ 106 h 116"/>
                <a:gd name="T38" fmla="*/ 108 w 108"/>
                <a:gd name="T39" fmla="*/ 110 h 116"/>
                <a:gd name="T40" fmla="*/ 102 w 108"/>
                <a:gd name="T41" fmla="*/ 116 h 116"/>
                <a:gd name="T42" fmla="*/ 54 w 108"/>
                <a:gd name="T43" fmla="*/ 12 h 116"/>
                <a:gd name="T44" fmla="*/ 32 w 108"/>
                <a:gd name="T45" fmla="*/ 34 h 116"/>
                <a:gd name="T46" fmla="*/ 54 w 108"/>
                <a:gd name="T47" fmla="*/ 56 h 116"/>
                <a:gd name="T48" fmla="*/ 76 w 108"/>
                <a:gd name="T49" fmla="*/ 34 h 116"/>
                <a:gd name="T50" fmla="*/ 54 w 108"/>
                <a:gd name="T51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16">
                  <a:moveTo>
                    <a:pt x="102" y="116"/>
                  </a:moveTo>
                  <a:cubicBezTo>
                    <a:pt x="99" y="116"/>
                    <a:pt x="96" y="113"/>
                    <a:pt x="96" y="110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85"/>
                    <a:pt x="77" y="68"/>
                    <a:pt x="54" y="68"/>
                  </a:cubicBezTo>
                  <a:cubicBezTo>
                    <a:pt x="31" y="68"/>
                    <a:pt x="12" y="85"/>
                    <a:pt x="12" y="106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ubicBezTo>
                    <a:pt x="3" y="116"/>
                    <a:pt x="0" y="113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87"/>
                    <a:pt x="11" y="70"/>
                    <a:pt x="30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4" y="52"/>
                    <a:pt x="20" y="43"/>
                    <a:pt x="20" y="34"/>
                  </a:cubicBezTo>
                  <a:cubicBezTo>
                    <a:pt x="20" y="15"/>
                    <a:pt x="35" y="0"/>
                    <a:pt x="54" y="0"/>
                  </a:cubicBezTo>
                  <a:cubicBezTo>
                    <a:pt x="73" y="0"/>
                    <a:pt x="88" y="15"/>
                    <a:pt x="88" y="34"/>
                  </a:cubicBezTo>
                  <a:cubicBezTo>
                    <a:pt x="88" y="43"/>
                    <a:pt x="84" y="52"/>
                    <a:pt x="78" y="5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97" y="70"/>
                    <a:pt x="108" y="87"/>
                    <a:pt x="108" y="106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3"/>
                    <a:pt x="105" y="116"/>
                    <a:pt x="102" y="116"/>
                  </a:cubicBezTo>
                  <a:close/>
                  <a:moveTo>
                    <a:pt x="54" y="12"/>
                  </a:moveTo>
                  <a:cubicBezTo>
                    <a:pt x="42" y="12"/>
                    <a:pt x="32" y="22"/>
                    <a:pt x="32" y="34"/>
                  </a:cubicBezTo>
                  <a:cubicBezTo>
                    <a:pt x="32" y="46"/>
                    <a:pt x="42" y="56"/>
                    <a:pt x="54" y="56"/>
                  </a:cubicBezTo>
                  <a:cubicBezTo>
                    <a:pt x="66" y="56"/>
                    <a:pt x="76" y="46"/>
                    <a:pt x="76" y="34"/>
                  </a:cubicBezTo>
                  <a:cubicBezTo>
                    <a:pt x="76" y="22"/>
                    <a:pt x="66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19C3051E-61D9-44C0-AEB7-8A50CAEE6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405"/>
              <a:ext cx="115" cy="78"/>
            </a:xfrm>
            <a:custGeom>
              <a:avLst/>
              <a:gdLst>
                <a:gd name="T0" fmla="*/ 86 w 92"/>
                <a:gd name="T1" fmla="*/ 60 h 60"/>
                <a:gd name="T2" fmla="*/ 60 w 92"/>
                <a:gd name="T3" fmla="*/ 60 h 60"/>
                <a:gd name="T4" fmla="*/ 40 w 92"/>
                <a:gd name="T5" fmla="*/ 49 h 60"/>
                <a:gd name="T6" fmla="*/ 18 w 92"/>
                <a:gd name="T7" fmla="*/ 18 h 60"/>
                <a:gd name="T8" fmla="*/ 8 w 92"/>
                <a:gd name="T9" fmla="*/ 12 h 60"/>
                <a:gd name="T10" fmla="*/ 6 w 92"/>
                <a:gd name="T11" fmla="*/ 12 h 60"/>
                <a:gd name="T12" fmla="*/ 0 w 92"/>
                <a:gd name="T13" fmla="*/ 6 h 60"/>
                <a:gd name="T14" fmla="*/ 6 w 92"/>
                <a:gd name="T15" fmla="*/ 0 h 60"/>
                <a:gd name="T16" fmla="*/ 8 w 92"/>
                <a:gd name="T17" fmla="*/ 0 h 60"/>
                <a:gd name="T18" fmla="*/ 28 w 92"/>
                <a:gd name="T19" fmla="*/ 11 h 60"/>
                <a:gd name="T20" fmla="*/ 50 w 92"/>
                <a:gd name="T21" fmla="*/ 42 h 60"/>
                <a:gd name="T22" fmla="*/ 60 w 92"/>
                <a:gd name="T23" fmla="*/ 48 h 60"/>
                <a:gd name="T24" fmla="*/ 86 w 92"/>
                <a:gd name="T25" fmla="*/ 48 h 60"/>
                <a:gd name="T26" fmla="*/ 92 w 92"/>
                <a:gd name="T27" fmla="*/ 54 h 60"/>
                <a:gd name="T28" fmla="*/ 86 w 92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0">
                  <a:moveTo>
                    <a:pt x="86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2" y="60"/>
                    <a:pt x="45" y="56"/>
                    <a:pt x="40" y="4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4"/>
                    <a:pt x="12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23" y="4"/>
                    <a:pt x="28" y="1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6"/>
                    <a:pt x="56" y="48"/>
                    <a:pt x="60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9" y="48"/>
                    <a:pt x="92" y="51"/>
                    <a:pt x="92" y="54"/>
                  </a:cubicBezTo>
                  <a:cubicBezTo>
                    <a:pt x="92" y="57"/>
                    <a:pt x="89" y="60"/>
                    <a:pt x="8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90F7C2AD-9AD7-4091-8354-85E9B0D79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" y="3297"/>
              <a:ext cx="275" cy="243"/>
            </a:xfrm>
            <a:custGeom>
              <a:avLst/>
              <a:gdLst>
                <a:gd name="T0" fmla="*/ 202 w 220"/>
                <a:gd name="T1" fmla="*/ 188 h 188"/>
                <a:gd name="T2" fmla="*/ 78 w 220"/>
                <a:gd name="T3" fmla="*/ 188 h 188"/>
                <a:gd name="T4" fmla="*/ 72 w 220"/>
                <a:gd name="T5" fmla="*/ 182 h 188"/>
                <a:gd name="T6" fmla="*/ 78 w 220"/>
                <a:gd name="T7" fmla="*/ 176 h 188"/>
                <a:gd name="T8" fmla="*/ 202 w 220"/>
                <a:gd name="T9" fmla="*/ 176 h 188"/>
                <a:gd name="T10" fmla="*/ 208 w 220"/>
                <a:gd name="T11" fmla="*/ 170 h 188"/>
                <a:gd name="T12" fmla="*/ 208 w 220"/>
                <a:gd name="T13" fmla="*/ 18 h 188"/>
                <a:gd name="T14" fmla="*/ 202 w 220"/>
                <a:gd name="T15" fmla="*/ 12 h 188"/>
                <a:gd name="T16" fmla="*/ 18 w 220"/>
                <a:gd name="T17" fmla="*/ 12 h 188"/>
                <a:gd name="T18" fmla="*/ 12 w 220"/>
                <a:gd name="T19" fmla="*/ 18 h 188"/>
                <a:gd name="T20" fmla="*/ 12 w 220"/>
                <a:gd name="T21" fmla="*/ 110 h 188"/>
                <a:gd name="T22" fmla="*/ 6 w 220"/>
                <a:gd name="T23" fmla="*/ 116 h 188"/>
                <a:gd name="T24" fmla="*/ 0 w 220"/>
                <a:gd name="T25" fmla="*/ 110 h 188"/>
                <a:gd name="T26" fmla="*/ 0 w 220"/>
                <a:gd name="T27" fmla="*/ 18 h 188"/>
                <a:gd name="T28" fmla="*/ 18 w 220"/>
                <a:gd name="T29" fmla="*/ 0 h 188"/>
                <a:gd name="T30" fmla="*/ 202 w 220"/>
                <a:gd name="T31" fmla="*/ 0 h 188"/>
                <a:gd name="T32" fmla="*/ 220 w 220"/>
                <a:gd name="T33" fmla="*/ 18 h 188"/>
                <a:gd name="T34" fmla="*/ 220 w 220"/>
                <a:gd name="T35" fmla="*/ 170 h 188"/>
                <a:gd name="T36" fmla="*/ 202 w 220"/>
                <a:gd name="T3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" h="188">
                  <a:moveTo>
                    <a:pt x="202" y="188"/>
                  </a:moveTo>
                  <a:cubicBezTo>
                    <a:pt x="78" y="188"/>
                    <a:pt x="78" y="188"/>
                    <a:pt x="78" y="188"/>
                  </a:cubicBezTo>
                  <a:cubicBezTo>
                    <a:pt x="75" y="188"/>
                    <a:pt x="72" y="185"/>
                    <a:pt x="72" y="182"/>
                  </a:cubicBezTo>
                  <a:cubicBezTo>
                    <a:pt x="72" y="179"/>
                    <a:pt x="75" y="176"/>
                    <a:pt x="78" y="176"/>
                  </a:cubicBezTo>
                  <a:cubicBezTo>
                    <a:pt x="202" y="176"/>
                    <a:pt x="202" y="176"/>
                    <a:pt x="202" y="176"/>
                  </a:cubicBezTo>
                  <a:cubicBezTo>
                    <a:pt x="205" y="176"/>
                    <a:pt x="208" y="173"/>
                    <a:pt x="208" y="170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08" y="15"/>
                    <a:pt x="205" y="12"/>
                    <a:pt x="20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ubicBezTo>
                    <a:pt x="3" y="116"/>
                    <a:pt x="0" y="113"/>
                    <a:pt x="0" y="1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2" y="0"/>
                    <a:pt x="220" y="8"/>
                    <a:pt x="220" y="18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80"/>
                    <a:pt x="212" y="188"/>
                    <a:pt x="202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Oval 21">
              <a:extLst>
                <a:ext uri="{FF2B5EF4-FFF2-40B4-BE49-F238E27FC236}">
                  <a16:creationId xmlns:a16="http://schemas.microsoft.com/office/drawing/2014/main" id="{B3243C77-6C52-4551-8D0F-A42E3913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3457"/>
              <a:ext cx="35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D00FCAD2-1788-46AB-B7E3-5F8E86F3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3395"/>
              <a:ext cx="35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Oval 23">
              <a:extLst>
                <a:ext uri="{FF2B5EF4-FFF2-40B4-BE49-F238E27FC236}">
                  <a16:creationId xmlns:a16="http://schemas.microsoft.com/office/drawing/2014/main" id="{521E6EBB-87DD-4557-AF5C-C149FAA35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95"/>
              <a:ext cx="35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347F839C-60F9-4D8E-A7A0-FEC07694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3405"/>
              <a:ext cx="135" cy="16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9"/>
                    <a:pt x="105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10" name="Group 32">
            <a:extLst>
              <a:ext uri="{FF2B5EF4-FFF2-40B4-BE49-F238E27FC236}">
                <a16:creationId xmlns:a16="http://schemas.microsoft.com/office/drawing/2014/main" id="{00C77D29-4EBA-4C04-A85D-D457E3275C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9522" y="1352543"/>
            <a:ext cx="400296" cy="382102"/>
            <a:chOff x="6252" y="3267"/>
            <a:chExt cx="330" cy="315"/>
          </a:xfrm>
          <a:solidFill>
            <a:srgbClr val="0064A4"/>
          </a:solidFill>
        </p:grpSpPr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A74DD59B-F885-44C3-9188-82FA008B1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" y="3267"/>
              <a:ext cx="112" cy="130"/>
            </a:xfrm>
            <a:custGeom>
              <a:avLst/>
              <a:gdLst>
                <a:gd name="T0" fmla="*/ 43 w 86"/>
                <a:gd name="T1" fmla="*/ 0 h 96"/>
                <a:gd name="T2" fmla="*/ 0 w 86"/>
                <a:gd name="T3" fmla="*/ 39 h 96"/>
                <a:gd name="T4" fmla="*/ 32 w 86"/>
                <a:gd name="T5" fmla="*/ 76 h 96"/>
                <a:gd name="T6" fmla="*/ 37 w 86"/>
                <a:gd name="T7" fmla="*/ 81 h 96"/>
                <a:gd name="T8" fmla="*/ 37 w 86"/>
                <a:gd name="T9" fmla="*/ 90 h 96"/>
                <a:gd name="T10" fmla="*/ 41 w 86"/>
                <a:gd name="T11" fmla="*/ 96 h 96"/>
                <a:gd name="T12" fmla="*/ 43 w 86"/>
                <a:gd name="T13" fmla="*/ 96 h 96"/>
                <a:gd name="T14" fmla="*/ 48 w 86"/>
                <a:gd name="T15" fmla="*/ 94 h 96"/>
                <a:gd name="T16" fmla="*/ 75 w 86"/>
                <a:gd name="T17" fmla="*/ 65 h 96"/>
                <a:gd name="T18" fmla="*/ 86 w 86"/>
                <a:gd name="T19" fmla="*/ 39 h 96"/>
                <a:gd name="T20" fmla="*/ 43 w 8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96">
                  <a:moveTo>
                    <a:pt x="43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56"/>
                    <a:pt x="14" y="71"/>
                    <a:pt x="32" y="76"/>
                  </a:cubicBezTo>
                  <a:cubicBezTo>
                    <a:pt x="35" y="77"/>
                    <a:pt x="37" y="79"/>
                    <a:pt x="37" y="81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3"/>
                    <a:pt x="39" y="95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45" y="96"/>
                    <a:pt x="47" y="95"/>
                    <a:pt x="48" y="94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2" y="58"/>
                    <a:pt x="86" y="48"/>
                    <a:pt x="86" y="39"/>
                  </a:cubicBezTo>
                  <a:cubicBezTo>
                    <a:pt x="86" y="17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3839F3C7-749C-4F1E-B690-0A5E23BEA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2" y="3370"/>
              <a:ext cx="110" cy="168"/>
            </a:xfrm>
            <a:custGeom>
              <a:avLst/>
              <a:gdLst>
                <a:gd name="T0" fmla="*/ 80 w 84"/>
                <a:gd name="T1" fmla="*/ 69 h 124"/>
                <a:gd name="T2" fmla="*/ 77 w 84"/>
                <a:gd name="T3" fmla="*/ 61 h 124"/>
                <a:gd name="T4" fmla="*/ 73 w 84"/>
                <a:gd name="T5" fmla="*/ 59 h 124"/>
                <a:gd name="T6" fmla="*/ 84 w 84"/>
                <a:gd name="T7" fmla="*/ 34 h 124"/>
                <a:gd name="T8" fmla="*/ 50 w 84"/>
                <a:gd name="T9" fmla="*/ 0 h 124"/>
                <a:gd name="T10" fmla="*/ 16 w 84"/>
                <a:gd name="T11" fmla="*/ 34 h 124"/>
                <a:gd name="T12" fmla="*/ 30 w 84"/>
                <a:gd name="T13" fmla="*/ 61 h 124"/>
                <a:gd name="T14" fmla="*/ 0 w 84"/>
                <a:gd name="T15" fmla="*/ 106 h 124"/>
                <a:gd name="T16" fmla="*/ 0 w 84"/>
                <a:gd name="T17" fmla="*/ 118 h 124"/>
                <a:gd name="T18" fmla="*/ 6 w 84"/>
                <a:gd name="T19" fmla="*/ 124 h 124"/>
                <a:gd name="T20" fmla="*/ 12 w 84"/>
                <a:gd name="T21" fmla="*/ 118 h 124"/>
                <a:gd name="T22" fmla="*/ 12 w 84"/>
                <a:gd name="T23" fmla="*/ 106 h 124"/>
                <a:gd name="T24" fmla="*/ 54 w 84"/>
                <a:gd name="T25" fmla="*/ 68 h 124"/>
                <a:gd name="T26" fmla="*/ 72 w 84"/>
                <a:gd name="T27" fmla="*/ 72 h 124"/>
                <a:gd name="T28" fmla="*/ 80 w 84"/>
                <a:gd name="T29" fmla="*/ 69 h 124"/>
                <a:gd name="T30" fmla="*/ 50 w 84"/>
                <a:gd name="T31" fmla="*/ 12 h 124"/>
                <a:gd name="T32" fmla="*/ 72 w 84"/>
                <a:gd name="T33" fmla="*/ 34 h 124"/>
                <a:gd name="T34" fmla="*/ 50 w 84"/>
                <a:gd name="T35" fmla="*/ 56 h 124"/>
                <a:gd name="T36" fmla="*/ 28 w 84"/>
                <a:gd name="T37" fmla="*/ 34 h 124"/>
                <a:gd name="T38" fmla="*/ 50 w 84"/>
                <a:gd name="T3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24">
                  <a:moveTo>
                    <a:pt x="80" y="69"/>
                  </a:moveTo>
                  <a:cubicBezTo>
                    <a:pt x="81" y="66"/>
                    <a:pt x="80" y="62"/>
                    <a:pt x="77" y="61"/>
                  </a:cubicBezTo>
                  <a:cubicBezTo>
                    <a:pt x="76" y="60"/>
                    <a:pt x="74" y="60"/>
                    <a:pt x="73" y="59"/>
                  </a:cubicBezTo>
                  <a:cubicBezTo>
                    <a:pt x="80" y="53"/>
                    <a:pt x="84" y="44"/>
                    <a:pt x="84" y="34"/>
                  </a:cubicBezTo>
                  <a:cubicBezTo>
                    <a:pt x="84" y="15"/>
                    <a:pt x="69" y="0"/>
                    <a:pt x="50" y="0"/>
                  </a:cubicBezTo>
                  <a:cubicBezTo>
                    <a:pt x="31" y="0"/>
                    <a:pt x="16" y="15"/>
                    <a:pt x="16" y="34"/>
                  </a:cubicBezTo>
                  <a:cubicBezTo>
                    <a:pt x="16" y="45"/>
                    <a:pt x="21" y="55"/>
                    <a:pt x="30" y="61"/>
                  </a:cubicBezTo>
                  <a:cubicBezTo>
                    <a:pt x="12" y="70"/>
                    <a:pt x="0" y="87"/>
                    <a:pt x="0" y="10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3" y="124"/>
                    <a:pt x="6" y="124"/>
                  </a:cubicBezTo>
                  <a:cubicBezTo>
                    <a:pt x="9" y="124"/>
                    <a:pt x="12" y="121"/>
                    <a:pt x="12" y="118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5"/>
                    <a:pt x="31" y="68"/>
                    <a:pt x="54" y="68"/>
                  </a:cubicBezTo>
                  <a:cubicBezTo>
                    <a:pt x="60" y="68"/>
                    <a:pt x="67" y="69"/>
                    <a:pt x="72" y="72"/>
                  </a:cubicBezTo>
                  <a:cubicBezTo>
                    <a:pt x="75" y="73"/>
                    <a:pt x="79" y="72"/>
                    <a:pt x="80" y="69"/>
                  </a:cubicBezTo>
                  <a:close/>
                  <a:moveTo>
                    <a:pt x="50" y="12"/>
                  </a:moveTo>
                  <a:cubicBezTo>
                    <a:pt x="62" y="12"/>
                    <a:pt x="72" y="22"/>
                    <a:pt x="72" y="34"/>
                  </a:cubicBezTo>
                  <a:cubicBezTo>
                    <a:pt x="72" y="46"/>
                    <a:pt x="62" y="56"/>
                    <a:pt x="50" y="56"/>
                  </a:cubicBezTo>
                  <a:cubicBezTo>
                    <a:pt x="38" y="56"/>
                    <a:pt x="28" y="46"/>
                    <a:pt x="28" y="34"/>
                  </a:cubicBezTo>
                  <a:cubicBezTo>
                    <a:pt x="28" y="22"/>
                    <a:pt x="38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8E2BC465-3E7E-47BE-BC25-F953D2C2D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6" y="3370"/>
              <a:ext cx="106" cy="168"/>
            </a:xfrm>
            <a:custGeom>
              <a:avLst/>
              <a:gdLst>
                <a:gd name="T0" fmla="*/ 56 w 81"/>
                <a:gd name="T1" fmla="*/ 64 h 124"/>
                <a:gd name="T2" fmla="*/ 73 w 81"/>
                <a:gd name="T3" fmla="*/ 34 h 124"/>
                <a:gd name="T4" fmla="*/ 39 w 81"/>
                <a:gd name="T5" fmla="*/ 0 h 124"/>
                <a:gd name="T6" fmla="*/ 5 w 81"/>
                <a:gd name="T7" fmla="*/ 34 h 124"/>
                <a:gd name="T8" fmla="*/ 14 w 81"/>
                <a:gd name="T9" fmla="*/ 57 h 124"/>
                <a:gd name="T10" fmla="*/ 4 w 81"/>
                <a:gd name="T11" fmla="*/ 61 h 124"/>
                <a:gd name="T12" fmla="*/ 1 w 81"/>
                <a:gd name="T13" fmla="*/ 69 h 124"/>
                <a:gd name="T14" fmla="*/ 9 w 81"/>
                <a:gd name="T15" fmla="*/ 72 h 124"/>
                <a:gd name="T16" fmla="*/ 27 w 81"/>
                <a:gd name="T17" fmla="*/ 68 h 124"/>
                <a:gd name="T18" fmla="*/ 69 w 81"/>
                <a:gd name="T19" fmla="*/ 106 h 124"/>
                <a:gd name="T20" fmla="*/ 69 w 81"/>
                <a:gd name="T21" fmla="*/ 118 h 124"/>
                <a:gd name="T22" fmla="*/ 75 w 81"/>
                <a:gd name="T23" fmla="*/ 124 h 124"/>
                <a:gd name="T24" fmla="*/ 81 w 81"/>
                <a:gd name="T25" fmla="*/ 118 h 124"/>
                <a:gd name="T26" fmla="*/ 81 w 81"/>
                <a:gd name="T27" fmla="*/ 106 h 124"/>
                <a:gd name="T28" fmla="*/ 56 w 81"/>
                <a:gd name="T29" fmla="*/ 64 h 124"/>
                <a:gd name="T30" fmla="*/ 39 w 81"/>
                <a:gd name="T31" fmla="*/ 12 h 124"/>
                <a:gd name="T32" fmla="*/ 61 w 81"/>
                <a:gd name="T33" fmla="*/ 34 h 124"/>
                <a:gd name="T34" fmla="*/ 39 w 81"/>
                <a:gd name="T35" fmla="*/ 56 h 124"/>
                <a:gd name="T36" fmla="*/ 17 w 81"/>
                <a:gd name="T37" fmla="*/ 34 h 124"/>
                <a:gd name="T38" fmla="*/ 39 w 81"/>
                <a:gd name="T3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24">
                  <a:moveTo>
                    <a:pt x="56" y="64"/>
                  </a:moveTo>
                  <a:cubicBezTo>
                    <a:pt x="66" y="58"/>
                    <a:pt x="73" y="47"/>
                    <a:pt x="73" y="34"/>
                  </a:cubicBezTo>
                  <a:cubicBezTo>
                    <a:pt x="73" y="15"/>
                    <a:pt x="58" y="0"/>
                    <a:pt x="39" y="0"/>
                  </a:cubicBezTo>
                  <a:cubicBezTo>
                    <a:pt x="20" y="0"/>
                    <a:pt x="5" y="15"/>
                    <a:pt x="5" y="34"/>
                  </a:cubicBezTo>
                  <a:cubicBezTo>
                    <a:pt x="5" y="43"/>
                    <a:pt x="9" y="51"/>
                    <a:pt x="14" y="57"/>
                  </a:cubicBezTo>
                  <a:cubicBezTo>
                    <a:pt x="11" y="58"/>
                    <a:pt x="7" y="59"/>
                    <a:pt x="4" y="61"/>
                  </a:cubicBezTo>
                  <a:cubicBezTo>
                    <a:pt x="1" y="62"/>
                    <a:pt x="0" y="66"/>
                    <a:pt x="1" y="69"/>
                  </a:cubicBezTo>
                  <a:cubicBezTo>
                    <a:pt x="2" y="72"/>
                    <a:pt x="6" y="73"/>
                    <a:pt x="9" y="72"/>
                  </a:cubicBezTo>
                  <a:cubicBezTo>
                    <a:pt x="14" y="69"/>
                    <a:pt x="21" y="68"/>
                    <a:pt x="27" y="68"/>
                  </a:cubicBezTo>
                  <a:cubicBezTo>
                    <a:pt x="50" y="68"/>
                    <a:pt x="69" y="85"/>
                    <a:pt x="69" y="106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21"/>
                    <a:pt x="72" y="124"/>
                    <a:pt x="75" y="124"/>
                  </a:cubicBezTo>
                  <a:cubicBezTo>
                    <a:pt x="78" y="124"/>
                    <a:pt x="81" y="121"/>
                    <a:pt x="81" y="118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88"/>
                    <a:pt x="71" y="73"/>
                    <a:pt x="56" y="64"/>
                  </a:cubicBezTo>
                  <a:close/>
                  <a:moveTo>
                    <a:pt x="39" y="12"/>
                  </a:moveTo>
                  <a:cubicBezTo>
                    <a:pt x="51" y="12"/>
                    <a:pt x="61" y="22"/>
                    <a:pt x="61" y="34"/>
                  </a:cubicBezTo>
                  <a:cubicBezTo>
                    <a:pt x="61" y="46"/>
                    <a:pt x="51" y="56"/>
                    <a:pt x="39" y="56"/>
                  </a:cubicBezTo>
                  <a:cubicBezTo>
                    <a:pt x="27" y="56"/>
                    <a:pt x="17" y="46"/>
                    <a:pt x="17" y="34"/>
                  </a:cubicBezTo>
                  <a:cubicBezTo>
                    <a:pt x="17" y="22"/>
                    <a:pt x="27" y="12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85146A67-6DF6-4D82-97C8-9AB36113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" y="3425"/>
              <a:ext cx="141" cy="157"/>
            </a:xfrm>
            <a:custGeom>
              <a:avLst/>
              <a:gdLst>
                <a:gd name="T0" fmla="*/ 76 w 108"/>
                <a:gd name="T1" fmla="*/ 60 h 116"/>
                <a:gd name="T2" fmla="*/ 88 w 108"/>
                <a:gd name="T3" fmla="*/ 34 h 116"/>
                <a:gd name="T4" fmla="*/ 54 w 108"/>
                <a:gd name="T5" fmla="*/ 0 h 116"/>
                <a:gd name="T6" fmla="*/ 20 w 108"/>
                <a:gd name="T7" fmla="*/ 34 h 116"/>
                <a:gd name="T8" fmla="*/ 32 w 108"/>
                <a:gd name="T9" fmla="*/ 60 h 116"/>
                <a:gd name="T10" fmla="*/ 0 w 108"/>
                <a:gd name="T11" fmla="*/ 106 h 116"/>
                <a:gd name="T12" fmla="*/ 0 w 108"/>
                <a:gd name="T13" fmla="*/ 110 h 116"/>
                <a:gd name="T14" fmla="*/ 6 w 108"/>
                <a:gd name="T15" fmla="*/ 116 h 116"/>
                <a:gd name="T16" fmla="*/ 12 w 108"/>
                <a:gd name="T17" fmla="*/ 110 h 116"/>
                <a:gd name="T18" fmla="*/ 12 w 108"/>
                <a:gd name="T19" fmla="*/ 106 h 116"/>
                <a:gd name="T20" fmla="*/ 54 w 108"/>
                <a:gd name="T21" fmla="*/ 68 h 116"/>
                <a:gd name="T22" fmla="*/ 96 w 108"/>
                <a:gd name="T23" fmla="*/ 106 h 116"/>
                <a:gd name="T24" fmla="*/ 96 w 108"/>
                <a:gd name="T25" fmla="*/ 110 h 116"/>
                <a:gd name="T26" fmla="*/ 102 w 108"/>
                <a:gd name="T27" fmla="*/ 116 h 116"/>
                <a:gd name="T28" fmla="*/ 108 w 108"/>
                <a:gd name="T29" fmla="*/ 110 h 116"/>
                <a:gd name="T30" fmla="*/ 108 w 108"/>
                <a:gd name="T31" fmla="*/ 106 h 116"/>
                <a:gd name="T32" fmla="*/ 76 w 108"/>
                <a:gd name="T33" fmla="*/ 60 h 116"/>
                <a:gd name="T34" fmla="*/ 32 w 108"/>
                <a:gd name="T35" fmla="*/ 34 h 116"/>
                <a:gd name="T36" fmla="*/ 54 w 108"/>
                <a:gd name="T37" fmla="*/ 12 h 116"/>
                <a:gd name="T38" fmla="*/ 76 w 108"/>
                <a:gd name="T39" fmla="*/ 34 h 116"/>
                <a:gd name="T40" fmla="*/ 54 w 108"/>
                <a:gd name="T41" fmla="*/ 56 h 116"/>
                <a:gd name="T42" fmla="*/ 32 w 108"/>
                <a:gd name="T43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6">
                  <a:moveTo>
                    <a:pt x="76" y="60"/>
                  </a:moveTo>
                  <a:cubicBezTo>
                    <a:pt x="83" y="54"/>
                    <a:pt x="88" y="45"/>
                    <a:pt x="88" y="34"/>
                  </a:cubicBezTo>
                  <a:cubicBezTo>
                    <a:pt x="88" y="15"/>
                    <a:pt x="73" y="0"/>
                    <a:pt x="54" y="0"/>
                  </a:cubicBezTo>
                  <a:cubicBezTo>
                    <a:pt x="35" y="0"/>
                    <a:pt x="20" y="15"/>
                    <a:pt x="20" y="34"/>
                  </a:cubicBezTo>
                  <a:cubicBezTo>
                    <a:pt x="20" y="45"/>
                    <a:pt x="25" y="54"/>
                    <a:pt x="32" y="60"/>
                  </a:cubicBezTo>
                  <a:cubicBezTo>
                    <a:pt x="13" y="68"/>
                    <a:pt x="0" y="86"/>
                    <a:pt x="0" y="10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3" y="116"/>
                    <a:pt x="6" y="116"/>
                  </a:cubicBezTo>
                  <a:cubicBezTo>
                    <a:pt x="9" y="116"/>
                    <a:pt x="12" y="113"/>
                    <a:pt x="12" y="11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5"/>
                    <a:pt x="31" y="68"/>
                    <a:pt x="54" y="68"/>
                  </a:cubicBezTo>
                  <a:cubicBezTo>
                    <a:pt x="77" y="68"/>
                    <a:pt x="96" y="85"/>
                    <a:pt x="96" y="106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6" y="113"/>
                    <a:pt x="99" y="116"/>
                    <a:pt x="102" y="116"/>
                  </a:cubicBezTo>
                  <a:cubicBezTo>
                    <a:pt x="105" y="116"/>
                    <a:pt x="108" y="113"/>
                    <a:pt x="108" y="11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86"/>
                    <a:pt x="95" y="68"/>
                    <a:pt x="76" y="60"/>
                  </a:cubicBezTo>
                  <a:close/>
                  <a:moveTo>
                    <a:pt x="32" y="34"/>
                  </a:moveTo>
                  <a:cubicBezTo>
                    <a:pt x="32" y="22"/>
                    <a:pt x="42" y="12"/>
                    <a:pt x="54" y="12"/>
                  </a:cubicBezTo>
                  <a:cubicBezTo>
                    <a:pt x="66" y="12"/>
                    <a:pt x="76" y="22"/>
                    <a:pt x="76" y="34"/>
                  </a:cubicBezTo>
                  <a:cubicBezTo>
                    <a:pt x="76" y="46"/>
                    <a:pt x="66" y="56"/>
                    <a:pt x="54" y="56"/>
                  </a:cubicBezTo>
                  <a:cubicBezTo>
                    <a:pt x="42" y="56"/>
                    <a:pt x="32" y="46"/>
                    <a:pt x="3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15" name="Group 88">
            <a:extLst>
              <a:ext uri="{FF2B5EF4-FFF2-40B4-BE49-F238E27FC236}">
                <a16:creationId xmlns:a16="http://schemas.microsoft.com/office/drawing/2014/main" id="{D5227368-8F56-425D-A521-9E7546536D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4428" y="1910279"/>
            <a:ext cx="396400" cy="371805"/>
            <a:chOff x="4055" y="1966"/>
            <a:chExt cx="274" cy="257"/>
          </a:xfrm>
          <a:solidFill>
            <a:srgbClr val="0064A4"/>
          </a:solidFill>
        </p:grpSpPr>
        <p:sp>
          <p:nvSpPr>
            <p:cNvPr id="116" name="Oval 89">
              <a:extLst>
                <a:ext uri="{FF2B5EF4-FFF2-40B4-BE49-F238E27FC236}">
                  <a16:creationId xmlns:a16="http://schemas.microsoft.com/office/drawing/2014/main" id="{77E8D777-0431-46CD-B8D8-DB54CAA10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092"/>
              <a:ext cx="82" cy="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7" name="Freeform 90">
              <a:extLst>
                <a:ext uri="{FF2B5EF4-FFF2-40B4-BE49-F238E27FC236}">
                  <a16:creationId xmlns:a16="http://schemas.microsoft.com/office/drawing/2014/main" id="{285837F6-24E1-40D4-9339-A75C05E29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" y="1966"/>
              <a:ext cx="274" cy="257"/>
            </a:xfrm>
            <a:custGeom>
              <a:avLst/>
              <a:gdLst>
                <a:gd name="T0" fmla="*/ 246 w 252"/>
                <a:gd name="T1" fmla="*/ 40 h 228"/>
                <a:gd name="T2" fmla="*/ 172 w 252"/>
                <a:gd name="T3" fmla="*/ 40 h 228"/>
                <a:gd name="T4" fmla="*/ 172 w 252"/>
                <a:gd name="T5" fmla="*/ 17 h 228"/>
                <a:gd name="T6" fmla="*/ 170 w 252"/>
                <a:gd name="T7" fmla="*/ 15 h 228"/>
                <a:gd name="T8" fmla="*/ 126 w 252"/>
                <a:gd name="T9" fmla="*/ 0 h 228"/>
                <a:gd name="T10" fmla="*/ 82 w 252"/>
                <a:gd name="T11" fmla="*/ 15 h 228"/>
                <a:gd name="T12" fmla="*/ 80 w 252"/>
                <a:gd name="T13" fmla="*/ 17 h 228"/>
                <a:gd name="T14" fmla="*/ 80 w 252"/>
                <a:gd name="T15" fmla="*/ 40 h 228"/>
                <a:gd name="T16" fmla="*/ 6 w 252"/>
                <a:gd name="T17" fmla="*/ 40 h 228"/>
                <a:gd name="T18" fmla="*/ 0 w 252"/>
                <a:gd name="T19" fmla="*/ 46 h 228"/>
                <a:gd name="T20" fmla="*/ 0 w 252"/>
                <a:gd name="T21" fmla="*/ 76 h 228"/>
                <a:gd name="T22" fmla="*/ 8 w 252"/>
                <a:gd name="T23" fmla="*/ 93 h 228"/>
                <a:gd name="T24" fmla="*/ 8 w 252"/>
                <a:gd name="T25" fmla="*/ 95 h 228"/>
                <a:gd name="T26" fmla="*/ 8 w 252"/>
                <a:gd name="T27" fmla="*/ 210 h 228"/>
                <a:gd name="T28" fmla="*/ 26 w 252"/>
                <a:gd name="T29" fmla="*/ 228 h 228"/>
                <a:gd name="T30" fmla="*/ 226 w 252"/>
                <a:gd name="T31" fmla="*/ 228 h 228"/>
                <a:gd name="T32" fmla="*/ 244 w 252"/>
                <a:gd name="T33" fmla="*/ 210 h 228"/>
                <a:gd name="T34" fmla="*/ 244 w 252"/>
                <a:gd name="T35" fmla="*/ 94 h 228"/>
                <a:gd name="T36" fmla="*/ 244 w 252"/>
                <a:gd name="T37" fmla="*/ 93 h 228"/>
                <a:gd name="T38" fmla="*/ 252 w 252"/>
                <a:gd name="T39" fmla="*/ 76 h 228"/>
                <a:gd name="T40" fmla="*/ 252 w 252"/>
                <a:gd name="T41" fmla="*/ 46 h 228"/>
                <a:gd name="T42" fmla="*/ 246 w 252"/>
                <a:gd name="T43" fmla="*/ 40 h 228"/>
                <a:gd name="T44" fmla="*/ 92 w 252"/>
                <a:gd name="T45" fmla="*/ 23 h 228"/>
                <a:gd name="T46" fmla="*/ 126 w 252"/>
                <a:gd name="T47" fmla="*/ 12 h 228"/>
                <a:gd name="T48" fmla="*/ 160 w 252"/>
                <a:gd name="T49" fmla="*/ 23 h 228"/>
                <a:gd name="T50" fmla="*/ 160 w 252"/>
                <a:gd name="T51" fmla="*/ 40 h 228"/>
                <a:gd name="T52" fmla="*/ 92 w 252"/>
                <a:gd name="T53" fmla="*/ 40 h 228"/>
                <a:gd name="T54" fmla="*/ 92 w 252"/>
                <a:gd name="T55" fmla="*/ 23 h 228"/>
                <a:gd name="T56" fmla="*/ 12 w 252"/>
                <a:gd name="T57" fmla="*/ 52 h 228"/>
                <a:gd name="T58" fmla="*/ 240 w 252"/>
                <a:gd name="T59" fmla="*/ 52 h 228"/>
                <a:gd name="T60" fmla="*/ 240 w 252"/>
                <a:gd name="T61" fmla="*/ 76 h 228"/>
                <a:gd name="T62" fmla="*/ 235 w 252"/>
                <a:gd name="T63" fmla="*/ 85 h 228"/>
                <a:gd name="T64" fmla="*/ 234 w 252"/>
                <a:gd name="T65" fmla="*/ 85 h 228"/>
                <a:gd name="T66" fmla="*/ 126 w 252"/>
                <a:gd name="T67" fmla="*/ 151 h 228"/>
                <a:gd name="T68" fmla="*/ 17 w 252"/>
                <a:gd name="T69" fmla="*/ 85 h 228"/>
                <a:gd name="T70" fmla="*/ 12 w 252"/>
                <a:gd name="T71" fmla="*/ 76 h 228"/>
                <a:gd name="T72" fmla="*/ 12 w 252"/>
                <a:gd name="T73" fmla="*/ 52 h 228"/>
                <a:gd name="T74" fmla="*/ 226 w 252"/>
                <a:gd name="T75" fmla="*/ 216 h 228"/>
                <a:gd name="T76" fmla="*/ 26 w 252"/>
                <a:gd name="T77" fmla="*/ 216 h 228"/>
                <a:gd name="T78" fmla="*/ 20 w 252"/>
                <a:gd name="T79" fmla="*/ 210 h 228"/>
                <a:gd name="T80" fmla="*/ 20 w 252"/>
                <a:gd name="T81" fmla="*/ 101 h 228"/>
                <a:gd name="T82" fmla="*/ 123 w 252"/>
                <a:gd name="T83" fmla="*/ 163 h 228"/>
                <a:gd name="T84" fmla="*/ 126 w 252"/>
                <a:gd name="T85" fmla="*/ 164 h 228"/>
                <a:gd name="T86" fmla="*/ 129 w 252"/>
                <a:gd name="T87" fmla="*/ 163 h 228"/>
                <a:gd name="T88" fmla="*/ 232 w 252"/>
                <a:gd name="T89" fmla="*/ 101 h 228"/>
                <a:gd name="T90" fmla="*/ 232 w 252"/>
                <a:gd name="T91" fmla="*/ 210 h 228"/>
                <a:gd name="T92" fmla="*/ 226 w 252"/>
                <a:gd name="T93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28">
                  <a:moveTo>
                    <a:pt x="246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69" y="14"/>
                    <a:pt x="151" y="0"/>
                    <a:pt x="126" y="0"/>
                  </a:cubicBezTo>
                  <a:cubicBezTo>
                    <a:pt x="101" y="0"/>
                    <a:pt x="83" y="14"/>
                    <a:pt x="82" y="15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3"/>
                    <a:pt x="3" y="89"/>
                    <a:pt x="8" y="93"/>
                  </a:cubicBezTo>
                  <a:cubicBezTo>
                    <a:pt x="8" y="94"/>
                    <a:pt x="8" y="94"/>
                    <a:pt x="8" y="95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20"/>
                    <a:pt x="16" y="228"/>
                    <a:pt x="26" y="228"/>
                  </a:cubicBezTo>
                  <a:cubicBezTo>
                    <a:pt x="226" y="228"/>
                    <a:pt x="226" y="228"/>
                    <a:pt x="226" y="228"/>
                  </a:cubicBezTo>
                  <a:cubicBezTo>
                    <a:pt x="236" y="228"/>
                    <a:pt x="244" y="220"/>
                    <a:pt x="244" y="210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4" y="94"/>
                    <a:pt x="244" y="94"/>
                    <a:pt x="244" y="93"/>
                  </a:cubicBezTo>
                  <a:cubicBezTo>
                    <a:pt x="249" y="89"/>
                    <a:pt x="252" y="83"/>
                    <a:pt x="252" y="76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3"/>
                    <a:pt x="249" y="40"/>
                    <a:pt x="246" y="40"/>
                  </a:cubicBezTo>
                  <a:close/>
                  <a:moveTo>
                    <a:pt x="92" y="23"/>
                  </a:moveTo>
                  <a:cubicBezTo>
                    <a:pt x="97" y="19"/>
                    <a:pt x="110" y="12"/>
                    <a:pt x="126" y="12"/>
                  </a:cubicBezTo>
                  <a:cubicBezTo>
                    <a:pt x="142" y="12"/>
                    <a:pt x="155" y="19"/>
                    <a:pt x="160" y="23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92" y="40"/>
                    <a:pt x="92" y="40"/>
                    <a:pt x="92" y="40"/>
                  </a:cubicBezTo>
                  <a:lnTo>
                    <a:pt x="92" y="23"/>
                  </a:lnTo>
                  <a:close/>
                  <a:moveTo>
                    <a:pt x="12" y="52"/>
                  </a:moveTo>
                  <a:cubicBezTo>
                    <a:pt x="240" y="52"/>
                    <a:pt x="240" y="52"/>
                    <a:pt x="240" y="52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0" y="80"/>
                    <a:pt x="238" y="83"/>
                    <a:pt x="235" y="85"/>
                  </a:cubicBezTo>
                  <a:cubicBezTo>
                    <a:pt x="235" y="85"/>
                    <a:pt x="235" y="85"/>
                    <a:pt x="234" y="85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4" y="83"/>
                    <a:pt x="12" y="80"/>
                    <a:pt x="12" y="76"/>
                  </a:cubicBezTo>
                  <a:lnTo>
                    <a:pt x="12" y="52"/>
                  </a:lnTo>
                  <a:close/>
                  <a:moveTo>
                    <a:pt x="226" y="216"/>
                  </a:moveTo>
                  <a:cubicBezTo>
                    <a:pt x="26" y="216"/>
                    <a:pt x="26" y="216"/>
                    <a:pt x="26" y="216"/>
                  </a:cubicBezTo>
                  <a:cubicBezTo>
                    <a:pt x="23" y="216"/>
                    <a:pt x="20" y="213"/>
                    <a:pt x="20" y="21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23" y="163"/>
                    <a:pt x="123" y="163"/>
                    <a:pt x="123" y="163"/>
                  </a:cubicBezTo>
                  <a:cubicBezTo>
                    <a:pt x="124" y="164"/>
                    <a:pt x="125" y="164"/>
                    <a:pt x="126" y="164"/>
                  </a:cubicBezTo>
                  <a:cubicBezTo>
                    <a:pt x="127" y="164"/>
                    <a:pt x="128" y="164"/>
                    <a:pt x="129" y="163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2" y="210"/>
                    <a:pt x="232" y="210"/>
                    <a:pt x="232" y="210"/>
                  </a:cubicBezTo>
                  <a:cubicBezTo>
                    <a:pt x="232" y="213"/>
                    <a:pt x="229" y="216"/>
                    <a:pt x="226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E28410-D656-404A-BF94-D4A8EC278CA9}"/>
              </a:ext>
            </a:extLst>
          </p:cNvPr>
          <p:cNvSpPr>
            <a:spLocks noChangeAspect="1"/>
          </p:cNvSpPr>
          <p:nvPr/>
        </p:nvSpPr>
        <p:spPr bwMode="gray">
          <a:xfrm>
            <a:off x="4212527" y="2376515"/>
            <a:ext cx="633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62D3D1"/>
                </a:solidFill>
                <a:latin typeface="+mj-lt"/>
                <a:ea typeface="Arial Rounded MT Bold" charset="0"/>
                <a:cs typeface="Arial Rounded MT Bold" charset="0"/>
              </a:rPr>
              <a:t>You</a:t>
            </a:r>
          </a:p>
        </p:txBody>
      </p:sp>
      <p:grpSp>
        <p:nvGrpSpPr>
          <p:cNvPr id="119" name="Group 59">
            <a:extLst>
              <a:ext uri="{FF2B5EF4-FFF2-40B4-BE49-F238E27FC236}">
                <a16:creationId xmlns:a16="http://schemas.microsoft.com/office/drawing/2014/main" id="{59F01C80-6A3C-4C61-87A7-5BCBDA7198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63233" y="1919241"/>
            <a:ext cx="384590" cy="425797"/>
            <a:chOff x="6927" y="1142"/>
            <a:chExt cx="308" cy="341"/>
          </a:xfrm>
          <a:solidFill>
            <a:srgbClr val="0064A4"/>
          </a:solidFill>
        </p:grpSpPr>
        <p:sp>
          <p:nvSpPr>
            <p:cNvPr id="120" name="Freeform 60">
              <a:extLst>
                <a:ext uri="{FF2B5EF4-FFF2-40B4-BE49-F238E27FC236}">
                  <a16:creationId xmlns:a16="http://schemas.microsoft.com/office/drawing/2014/main" id="{4615713C-8A8C-4F7C-A1A7-605BF1643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7" y="1142"/>
              <a:ext cx="266" cy="319"/>
            </a:xfrm>
            <a:custGeom>
              <a:avLst/>
              <a:gdLst>
                <a:gd name="T0" fmla="*/ 102 w 204"/>
                <a:gd name="T1" fmla="*/ 236 h 236"/>
                <a:gd name="T2" fmla="*/ 100 w 204"/>
                <a:gd name="T3" fmla="*/ 235 h 236"/>
                <a:gd name="T4" fmla="*/ 39 w 204"/>
                <a:gd name="T5" fmla="*/ 194 h 236"/>
                <a:gd name="T6" fmla="*/ 4 w 204"/>
                <a:gd name="T7" fmla="*/ 152 h 236"/>
                <a:gd name="T8" fmla="*/ 0 w 204"/>
                <a:gd name="T9" fmla="*/ 139 h 236"/>
                <a:gd name="T10" fmla="*/ 0 w 204"/>
                <a:gd name="T11" fmla="*/ 42 h 236"/>
                <a:gd name="T12" fmla="*/ 4 w 204"/>
                <a:gd name="T13" fmla="*/ 36 h 236"/>
                <a:gd name="T14" fmla="*/ 100 w 204"/>
                <a:gd name="T15" fmla="*/ 0 h 236"/>
                <a:gd name="T16" fmla="*/ 104 w 204"/>
                <a:gd name="T17" fmla="*/ 0 h 236"/>
                <a:gd name="T18" fmla="*/ 200 w 204"/>
                <a:gd name="T19" fmla="*/ 36 h 236"/>
                <a:gd name="T20" fmla="*/ 204 w 204"/>
                <a:gd name="T21" fmla="*/ 42 h 236"/>
                <a:gd name="T22" fmla="*/ 204 w 204"/>
                <a:gd name="T23" fmla="*/ 140 h 236"/>
                <a:gd name="T24" fmla="*/ 200 w 204"/>
                <a:gd name="T25" fmla="*/ 152 h 236"/>
                <a:gd name="T26" fmla="*/ 165 w 204"/>
                <a:gd name="T27" fmla="*/ 194 h 236"/>
                <a:gd name="T28" fmla="*/ 105 w 204"/>
                <a:gd name="T29" fmla="*/ 235 h 236"/>
                <a:gd name="T30" fmla="*/ 102 w 204"/>
                <a:gd name="T31" fmla="*/ 236 h 236"/>
                <a:gd name="T32" fmla="*/ 12 w 204"/>
                <a:gd name="T33" fmla="*/ 46 h 236"/>
                <a:gd name="T34" fmla="*/ 12 w 204"/>
                <a:gd name="T35" fmla="*/ 139 h 236"/>
                <a:gd name="T36" fmla="*/ 14 w 204"/>
                <a:gd name="T37" fmla="*/ 145 h 236"/>
                <a:gd name="T38" fmla="*/ 14 w 204"/>
                <a:gd name="T39" fmla="*/ 145 h 236"/>
                <a:gd name="T40" fmla="*/ 47 w 204"/>
                <a:gd name="T41" fmla="*/ 185 h 236"/>
                <a:gd name="T42" fmla="*/ 102 w 204"/>
                <a:gd name="T43" fmla="*/ 223 h 236"/>
                <a:gd name="T44" fmla="*/ 157 w 204"/>
                <a:gd name="T45" fmla="*/ 185 h 236"/>
                <a:gd name="T46" fmla="*/ 190 w 204"/>
                <a:gd name="T47" fmla="*/ 146 h 236"/>
                <a:gd name="T48" fmla="*/ 192 w 204"/>
                <a:gd name="T49" fmla="*/ 140 h 236"/>
                <a:gd name="T50" fmla="*/ 192 w 204"/>
                <a:gd name="T51" fmla="*/ 46 h 236"/>
                <a:gd name="T52" fmla="*/ 102 w 204"/>
                <a:gd name="T53" fmla="*/ 12 h 236"/>
                <a:gd name="T54" fmla="*/ 12 w 204"/>
                <a:gd name="T55" fmla="*/ 46 h 236"/>
                <a:gd name="T56" fmla="*/ 102 w 204"/>
                <a:gd name="T57" fmla="*/ 164 h 236"/>
                <a:gd name="T58" fmla="*/ 102 w 204"/>
                <a:gd name="T59" fmla="*/ 164 h 236"/>
                <a:gd name="T60" fmla="*/ 97 w 204"/>
                <a:gd name="T61" fmla="*/ 162 h 236"/>
                <a:gd name="T62" fmla="*/ 53 w 204"/>
                <a:gd name="T63" fmla="*/ 111 h 236"/>
                <a:gd name="T64" fmla="*/ 53 w 204"/>
                <a:gd name="T65" fmla="*/ 110 h 236"/>
                <a:gd name="T66" fmla="*/ 48 w 204"/>
                <a:gd name="T67" fmla="*/ 94 h 236"/>
                <a:gd name="T68" fmla="*/ 57 w 204"/>
                <a:gd name="T69" fmla="*/ 73 h 236"/>
                <a:gd name="T70" fmla="*/ 78 w 204"/>
                <a:gd name="T71" fmla="*/ 64 h 236"/>
                <a:gd name="T72" fmla="*/ 78 w 204"/>
                <a:gd name="T73" fmla="*/ 64 h 236"/>
                <a:gd name="T74" fmla="*/ 102 w 204"/>
                <a:gd name="T75" fmla="*/ 76 h 236"/>
                <a:gd name="T76" fmla="*/ 105 w 204"/>
                <a:gd name="T77" fmla="*/ 73 h 236"/>
                <a:gd name="T78" fmla="*/ 126 w 204"/>
                <a:gd name="T79" fmla="*/ 64 h 236"/>
                <a:gd name="T80" fmla="*/ 126 w 204"/>
                <a:gd name="T81" fmla="*/ 64 h 236"/>
                <a:gd name="T82" fmla="*/ 156 w 204"/>
                <a:gd name="T83" fmla="*/ 94 h 236"/>
                <a:gd name="T84" fmla="*/ 151 w 204"/>
                <a:gd name="T85" fmla="*/ 110 h 236"/>
                <a:gd name="T86" fmla="*/ 151 w 204"/>
                <a:gd name="T87" fmla="*/ 111 h 236"/>
                <a:gd name="T88" fmla="*/ 106 w 204"/>
                <a:gd name="T89" fmla="*/ 162 h 236"/>
                <a:gd name="T90" fmla="*/ 102 w 204"/>
                <a:gd name="T91" fmla="*/ 164 h 236"/>
                <a:gd name="T92" fmla="*/ 63 w 204"/>
                <a:gd name="T93" fmla="*/ 104 h 236"/>
                <a:gd name="T94" fmla="*/ 102 w 204"/>
                <a:gd name="T95" fmla="*/ 149 h 236"/>
                <a:gd name="T96" fmla="*/ 141 w 204"/>
                <a:gd name="T97" fmla="*/ 104 h 236"/>
                <a:gd name="T98" fmla="*/ 144 w 204"/>
                <a:gd name="T99" fmla="*/ 94 h 236"/>
                <a:gd name="T100" fmla="*/ 126 w 204"/>
                <a:gd name="T101" fmla="*/ 76 h 236"/>
                <a:gd name="T102" fmla="*/ 126 w 204"/>
                <a:gd name="T103" fmla="*/ 76 h 236"/>
                <a:gd name="T104" fmla="*/ 113 w 204"/>
                <a:gd name="T105" fmla="*/ 81 h 236"/>
                <a:gd name="T106" fmla="*/ 108 w 204"/>
                <a:gd name="T107" fmla="*/ 94 h 236"/>
                <a:gd name="T108" fmla="*/ 102 w 204"/>
                <a:gd name="T109" fmla="*/ 100 h 236"/>
                <a:gd name="T110" fmla="*/ 102 w 204"/>
                <a:gd name="T111" fmla="*/ 100 h 236"/>
                <a:gd name="T112" fmla="*/ 96 w 204"/>
                <a:gd name="T113" fmla="*/ 94 h 236"/>
                <a:gd name="T114" fmla="*/ 78 w 204"/>
                <a:gd name="T115" fmla="*/ 76 h 236"/>
                <a:gd name="T116" fmla="*/ 78 w 204"/>
                <a:gd name="T117" fmla="*/ 76 h 236"/>
                <a:gd name="T118" fmla="*/ 65 w 204"/>
                <a:gd name="T119" fmla="*/ 81 h 236"/>
                <a:gd name="T120" fmla="*/ 60 w 204"/>
                <a:gd name="T121" fmla="*/ 94 h 236"/>
                <a:gd name="T122" fmla="*/ 63 w 204"/>
                <a:gd name="T123" fmla="*/ 10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" h="236">
                  <a:moveTo>
                    <a:pt x="102" y="236"/>
                  </a:moveTo>
                  <a:cubicBezTo>
                    <a:pt x="101" y="236"/>
                    <a:pt x="101" y="236"/>
                    <a:pt x="100" y="235"/>
                  </a:cubicBezTo>
                  <a:cubicBezTo>
                    <a:pt x="77" y="225"/>
                    <a:pt x="57" y="211"/>
                    <a:pt x="39" y="194"/>
                  </a:cubicBezTo>
                  <a:cubicBezTo>
                    <a:pt x="26" y="181"/>
                    <a:pt x="14" y="167"/>
                    <a:pt x="4" y="152"/>
                  </a:cubicBezTo>
                  <a:cubicBezTo>
                    <a:pt x="1" y="148"/>
                    <a:pt x="0" y="144"/>
                    <a:pt x="0" y="1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7"/>
                    <a:pt x="4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3" y="0"/>
                    <a:pt x="104" y="0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7"/>
                    <a:pt x="204" y="40"/>
                    <a:pt x="204" y="42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204" y="144"/>
                    <a:pt x="203" y="149"/>
                    <a:pt x="200" y="152"/>
                  </a:cubicBezTo>
                  <a:cubicBezTo>
                    <a:pt x="190" y="167"/>
                    <a:pt x="178" y="182"/>
                    <a:pt x="165" y="194"/>
                  </a:cubicBezTo>
                  <a:cubicBezTo>
                    <a:pt x="147" y="211"/>
                    <a:pt x="127" y="225"/>
                    <a:pt x="105" y="235"/>
                  </a:cubicBezTo>
                  <a:cubicBezTo>
                    <a:pt x="104" y="236"/>
                    <a:pt x="103" y="236"/>
                    <a:pt x="102" y="236"/>
                  </a:cubicBezTo>
                  <a:close/>
                  <a:moveTo>
                    <a:pt x="12" y="46"/>
                  </a:moveTo>
                  <a:cubicBezTo>
                    <a:pt x="12" y="139"/>
                    <a:pt x="12" y="139"/>
                    <a:pt x="12" y="139"/>
                  </a:cubicBezTo>
                  <a:cubicBezTo>
                    <a:pt x="12" y="142"/>
                    <a:pt x="13" y="143"/>
                    <a:pt x="14" y="145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23" y="160"/>
                    <a:pt x="34" y="173"/>
                    <a:pt x="47" y="185"/>
                  </a:cubicBezTo>
                  <a:cubicBezTo>
                    <a:pt x="63" y="201"/>
                    <a:pt x="82" y="214"/>
                    <a:pt x="102" y="223"/>
                  </a:cubicBezTo>
                  <a:cubicBezTo>
                    <a:pt x="122" y="214"/>
                    <a:pt x="141" y="201"/>
                    <a:pt x="157" y="185"/>
                  </a:cubicBezTo>
                  <a:cubicBezTo>
                    <a:pt x="169" y="173"/>
                    <a:pt x="181" y="160"/>
                    <a:pt x="190" y="146"/>
                  </a:cubicBezTo>
                  <a:cubicBezTo>
                    <a:pt x="191" y="144"/>
                    <a:pt x="192" y="142"/>
                    <a:pt x="192" y="140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02" y="12"/>
                    <a:pt x="102" y="12"/>
                    <a:pt x="102" y="12"/>
                  </a:cubicBezTo>
                  <a:lnTo>
                    <a:pt x="12" y="46"/>
                  </a:lnTo>
                  <a:close/>
                  <a:moveTo>
                    <a:pt x="102" y="164"/>
                  </a:moveTo>
                  <a:cubicBezTo>
                    <a:pt x="102" y="164"/>
                    <a:pt x="102" y="164"/>
                    <a:pt x="102" y="164"/>
                  </a:cubicBezTo>
                  <a:cubicBezTo>
                    <a:pt x="100" y="164"/>
                    <a:pt x="98" y="163"/>
                    <a:pt x="97" y="162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0"/>
                  </a:cubicBezTo>
                  <a:cubicBezTo>
                    <a:pt x="50" y="106"/>
                    <a:pt x="48" y="100"/>
                    <a:pt x="48" y="94"/>
                  </a:cubicBezTo>
                  <a:cubicBezTo>
                    <a:pt x="48" y="86"/>
                    <a:pt x="51" y="79"/>
                    <a:pt x="57" y="73"/>
                  </a:cubicBezTo>
                  <a:cubicBezTo>
                    <a:pt x="62" y="67"/>
                    <a:pt x="70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8" y="64"/>
                    <a:pt x="97" y="69"/>
                    <a:pt x="102" y="76"/>
                  </a:cubicBezTo>
                  <a:cubicBezTo>
                    <a:pt x="103" y="75"/>
                    <a:pt x="104" y="74"/>
                    <a:pt x="105" y="73"/>
                  </a:cubicBezTo>
                  <a:cubicBezTo>
                    <a:pt x="110" y="67"/>
                    <a:pt x="118" y="64"/>
                    <a:pt x="126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43" y="64"/>
                    <a:pt x="156" y="78"/>
                    <a:pt x="156" y="94"/>
                  </a:cubicBezTo>
                  <a:cubicBezTo>
                    <a:pt x="156" y="100"/>
                    <a:pt x="154" y="106"/>
                    <a:pt x="151" y="110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5" y="163"/>
                    <a:pt x="104" y="164"/>
                    <a:pt x="102" y="164"/>
                  </a:cubicBezTo>
                  <a:close/>
                  <a:moveTo>
                    <a:pt x="63" y="104"/>
                  </a:moveTo>
                  <a:cubicBezTo>
                    <a:pt x="102" y="149"/>
                    <a:pt x="102" y="149"/>
                    <a:pt x="102" y="149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1"/>
                    <a:pt x="144" y="98"/>
                    <a:pt x="144" y="94"/>
                  </a:cubicBezTo>
                  <a:cubicBezTo>
                    <a:pt x="144" y="84"/>
                    <a:pt x="136" y="76"/>
                    <a:pt x="126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1" y="76"/>
                    <a:pt x="117" y="78"/>
                    <a:pt x="113" y="81"/>
                  </a:cubicBezTo>
                  <a:cubicBezTo>
                    <a:pt x="110" y="85"/>
                    <a:pt x="108" y="89"/>
                    <a:pt x="108" y="94"/>
                  </a:cubicBezTo>
                  <a:cubicBezTo>
                    <a:pt x="108" y="97"/>
                    <a:pt x="105" y="100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9" y="100"/>
                    <a:pt x="96" y="97"/>
                    <a:pt x="96" y="94"/>
                  </a:cubicBezTo>
                  <a:cubicBezTo>
                    <a:pt x="96" y="84"/>
                    <a:pt x="88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3" y="76"/>
                    <a:pt x="69" y="78"/>
                    <a:pt x="65" y="81"/>
                  </a:cubicBezTo>
                  <a:cubicBezTo>
                    <a:pt x="62" y="85"/>
                    <a:pt x="60" y="89"/>
                    <a:pt x="60" y="94"/>
                  </a:cubicBezTo>
                  <a:cubicBezTo>
                    <a:pt x="60" y="97"/>
                    <a:pt x="61" y="101"/>
                    <a:pt x="6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Oval 61">
              <a:extLst>
                <a:ext uri="{FF2B5EF4-FFF2-40B4-BE49-F238E27FC236}">
                  <a16:creationId xmlns:a16="http://schemas.microsoft.com/office/drawing/2014/main" id="{E38D8AD2-1379-49F5-AB63-B5389D19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" y="1337"/>
              <a:ext cx="141" cy="1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2" name="Freeform 62">
              <a:extLst>
                <a:ext uri="{FF2B5EF4-FFF2-40B4-BE49-F238E27FC236}">
                  <a16:creationId xmlns:a16="http://schemas.microsoft.com/office/drawing/2014/main" id="{8927D9E3-DD18-4A13-86C0-059E6027A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" y="1379"/>
              <a:ext cx="82" cy="61"/>
            </a:xfrm>
            <a:custGeom>
              <a:avLst/>
              <a:gdLst>
                <a:gd name="T0" fmla="*/ 24 w 62"/>
                <a:gd name="T1" fmla="*/ 45 h 45"/>
                <a:gd name="T2" fmla="*/ 19 w 62"/>
                <a:gd name="T3" fmla="*/ 43 h 45"/>
                <a:gd name="T4" fmla="*/ 3 w 62"/>
                <a:gd name="T5" fmla="*/ 26 h 45"/>
                <a:gd name="T6" fmla="*/ 3 w 62"/>
                <a:gd name="T7" fmla="*/ 18 h 45"/>
                <a:gd name="T8" fmla="*/ 11 w 62"/>
                <a:gd name="T9" fmla="*/ 18 h 45"/>
                <a:gd name="T10" fmla="*/ 24 w 62"/>
                <a:gd name="T11" fmla="*/ 31 h 45"/>
                <a:gd name="T12" fmla="*/ 51 w 62"/>
                <a:gd name="T13" fmla="*/ 3 h 45"/>
                <a:gd name="T14" fmla="*/ 60 w 62"/>
                <a:gd name="T15" fmla="*/ 3 h 45"/>
                <a:gd name="T16" fmla="*/ 60 w 62"/>
                <a:gd name="T17" fmla="*/ 11 h 45"/>
                <a:gd name="T18" fmla="*/ 28 w 62"/>
                <a:gd name="T19" fmla="*/ 43 h 45"/>
                <a:gd name="T20" fmla="*/ 24 w 62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5">
                  <a:moveTo>
                    <a:pt x="24" y="45"/>
                  </a:moveTo>
                  <a:cubicBezTo>
                    <a:pt x="22" y="45"/>
                    <a:pt x="21" y="44"/>
                    <a:pt x="19" y="4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4"/>
                    <a:pt x="0" y="20"/>
                    <a:pt x="3" y="18"/>
                  </a:cubicBezTo>
                  <a:cubicBezTo>
                    <a:pt x="5" y="16"/>
                    <a:pt x="9" y="16"/>
                    <a:pt x="11" y="1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4" y="0"/>
                    <a:pt x="58" y="0"/>
                    <a:pt x="60" y="3"/>
                  </a:cubicBezTo>
                  <a:cubicBezTo>
                    <a:pt x="62" y="5"/>
                    <a:pt x="62" y="9"/>
                    <a:pt x="60" y="11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4"/>
                    <a:pt x="25" y="45"/>
                    <a:pt x="2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18F82AD-8963-42D1-9E77-CB87D65ADFBD}"/>
              </a:ext>
            </a:extLst>
          </p:cNvPr>
          <p:cNvSpPr>
            <a:spLocks noChangeAspect="1"/>
          </p:cNvSpPr>
          <p:nvPr/>
        </p:nvSpPr>
        <p:spPr bwMode="gray">
          <a:xfrm>
            <a:off x="4861001" y="2397482"/>
            <a:ext cx="765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000000"/>
                </a:solidFill>
                <a:latin typeface="+mj-lt"/>
                <a:ea typeface="Arial Rounded MT Bold" charset="0"/>
                <a:cs typeface="Arial Rounded MT Bold" charset="0"/>
              </a:rPr>
              <a:t>HR</a:t>
            </a:r>
          </a:p>
        </p:txBody>
      </p:sp>
    </p:spTree>
    <p:extLst>
      <p:ext uri="{BB962C8B-B14F-4D97-AF65-F5344CB8AC3E}">
        <p14:creationId xmlns:p14="http://schemas.microsoft.com/office/powerpoint/2010/main" val="27083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B5029-F3BE-4A54-81A7-56B1056C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0" y="1201401"/>
            <a:ext cx="5135775" cy="2649048"/>
          </a:xfrm>
          <a:prstGeom prst="rect">
            <a:avLst/>
          </a:prstGeom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E28FD9C9-DE4A-42C3-A9C2-E727AEE23F74}"/>
              </a:ext>
            </a:extLst>
          </p:cNvPr>
          <p:cNvSpPr txBox="1">
            <a:spLocks/>
          </p:cNvSpPr>
          <p:nvPr/>
        </p:nvSpPr>
        <p:spPr>
          <a:xfrm>
            <a:off x="5686634" y="1201401"/>
            <a:ext cx="2876341" cy="3333539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COME SEE US </a:t>
            </a:r>
            <a:endParaRPr lang="en-US" sz="1400" dirty="0"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400" dirty="0">
                <a:latin typeface="+mj-lt"/>
              </a:rPr>
              <a:t>Booth 36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CONTACT US  </a:t>
            </a: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1400" dirty="0"/>
              <a:t>Jason Dulaney</a:t>
            </a:r>
          </a:p>
          <a:p>
            <a:pPr marL="0" indent="0">
              <a:buNone/>
            </a:pPr>
            <a:r>
              <a:rPr lang="en-US" sz="1400" dirty="0"/>
              <a:t>(949) 824-1032</a:t>
            </a:r>
          </a:p>
          <a:p>
            <a:pPr marL="0" indent="0">
              <a:buNone/>
            </a:pPr>
            <a:r>
              <a:rPr lang="en-US" sz="1400" dirty="0"/>
              <a:t>Dulaneyj@uci.edu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F49B92-E0E4-4849-9FA5-75D8F3BDD9E2}"/>
              </a:ext>
            </a:extLst>
          </p:cNvPr>
          <p:cNvSpPr txBox="1">
            <a:spLocks/>
          </p:cNvSpPr>
          <p:nvPr/>
        </p:nvSpPr>
        <p:spPr>
          <a:xfrm>
            <a:off x="360420" y="259895"/>
            <a:ext cx="7406361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781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612F-E1D3-49A8-82B0-210A821FB8CD}"/>
              </a:ext>
            </a:extLst>
          </p:cNvPr>
          <p:cNvSpPr txBox="1">
            <a:spLocks/>
          </p:cNvSpPr>
          <p:nvPr/>
        </p:nvSpPr>
        <p:spPr>
          <a:xfrm>
            <a:off x="58369" y="294993"/>
            <a:ext cx="8418268" cy="7470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Our process isn’t working for everyone…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00142C-17D6-4CF4-85D6-98CD69A0EB9D}"/>
              </a:ext>
            </a:extLst>
          </p:cNvPr>
          <p:cNvGraphicFramePr>
            <a:graphicFrameLocks noGrp="1"/>
          </p:cNvGraphicFramePr>
          <p:nvPr/>
        </p:nvGraphicFramePr>
        <p:xfrm>
          <a:off x="123821" y="2100349"/>
          <a:ext cx="1777071" cy="233408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4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LOST PRODUCTIVITY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69">
                <a:tc>
                  <a:txBody>
                    <a:bodyPr/>
                    <a:lstStyle/>
                    <a:p>
                      <a:endParaRPr lang="en-US">
                        <a:solidFill>
                          <a:srgbClr val="293E40"/>
                        </a:solidFill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Email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69">
                <a:tc gridSpan="2"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050" dirty="0"/>
                        <a:t>“Requests are always’ lost in the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inbox’”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dirty="0"/>
                        <a:t>No status visibility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dirty="0"/>
                        <a:t>Inconsistent updates</a:t>
                      </a:r>
                    </a:p>
                    <a:p>
                      <a:endParaRPr lang="en-US" sz="1050" baseline="30000" dirty="0">
                        <a:solidFill>
                          <a:srgbClr val="293E40"/>
                        </a:solidFill>
                      </a:endParaRPr>
                    </a:p>
                  </a:txBody>
                  <a:tcPr marL="91416" marR="9141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499A81-DA05-46BA-ABEA-00C34E004500}"/>
              </a:ext>
            </a:extLst>
          </p:cNvPr>
          <p:cNvGraphicFramePr>
            <a:graphicFrameLocks noGrp="1"/>
          </p:cNvGraphicFramePr>
          <p:nvPr/>
        </p:nvGraphicFramePr>
        <p:xfrm>
          <a:off x="6701743" y="2090851"/>
          <a:ext cx="1778172" cy="235167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</a:t>
                      </a:r>
                      <a:r>
                        <a:rPr lang="en-US" sz="1200" baseline="0" dirty="0"/>
                        <a:t> CONSUMING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774">
                <a:tc>
                  <a:txBody>
                    <a:bodyPr/>
                    <a:lstStyle/>
                    <a:p>
                      <a:endParaRPr lang="en-US">
                        <a:solidFill>
                          <a:srgbClr val="293E40"/>
                        </a:solidFill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Spreadsheets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3E40"/>
                        </a:solidFill>
                        <a:effectLst/>
                        <a:uLnTx/>
                        <a:uFillTx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228">
                <a:tc gridSpan="2">
                  <a:txBody>
                    <a:bodyPr/>
                    <a:lstStyle/>
                    <a:p>
                      <a:r>
                        <a:rPr lang="en-US" sz="1050" dirty="0"/>
                        <a:t>“The moment it’s updated it becomes obsolete and the process starts over”</a:t>
                      </a:r>
                      <a:r>
                        <a:rPr lang="en-US" sz="1050" baseline="0" dirty="0"/>
                        <a:t> </a:t>
                      </a:r>
                      <a:endParaRPr lang="en-US" sz="105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dirty="0"/>
                        <a:t>Manual updates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dirty="0"/>
                        <a:t>Lacks</a:t>
                      </a:r>
                      <a:r>
                        <a:rPr lang="en-US" sz="1050" baseline="0" dirty="0"/>
                        <a:t> real-time information</a:t>
                      </a:r>
                      <a:endParaRPr lang="en-US" sz="1050" baseline="30000" dirty="0">
                        <a:solidFill>
                          <a:srgbClr val="293E40"/>
                        </a:solidFill>
                      </a:endParaRPr>
                    </a:p>
                  </a:txBody>
                  <a:tcPr marL="91416" marR="9141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FD1D34-685F-45CE-820B-003C0EFBF2D1}"/>
              </a:ext>
            </a:extLst>
          </p:cNvPr>
          <p:cNvGraphicFramePr>
            <a:graphicFrameLocks noGrp="1"/>
          </p:cNvGraphicFramePr>
          <p:nvPr/>
        </p:nvGraphicFramePr>
        <p:xfrm>
          <a:off x="4512788" y="2098943"/>
          <a:ext cx="1769544" cy="23373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4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HARD</a:t>
                      </a:r>
                      <a:r>
                        <a:rPr lang="en-US" sz="1200" baseline="0" dirty="0"/>
                        <a:t> TO MANAGE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86">
                <a:tc>
                  <a:txBody>
                    <a:bodyPr/>
                    <a:lstStyle/>
                    <a:p>
                      <a:endParaRPr lang="en-US">
                        <a:solidFill>
                          <a:srgbClr val="293E40"/>
                        </a:solidFill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Paper Process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514">
                <a:tc gridSpan="2">
                  <a:txBody>
                    <a:bodyPr/>
                    <a:lstStyle/>
                    <a:p>
                      <a:r>
                        <a:rPr lang="en-US" sz="1050" dirty="0"/>
                        <a:t>“I can’t seem to locate</a:t>
                      </a:r>
                      <a:r>
                        <a:rPr lang="en-US" sz="1050" baseline="0" dirty="0"/>
                        <a:t> that fax…”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dirty="0"/>
                        <a:t>Time</a:t>
                      </a:r>
                      <a:r>
                        <a:rPr lang="en-US" sz="1050" baseline="0" dirty="0"/>
                        <a:t> consuming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baseline="0" dirty="0"/>
                        <a:t>Lacks measurement &amp; reporting</a:t>
                      </a:r>
                      <a:endParaRPr lang="en-US" sz="1050" dirty="0">
                        <a:solidFill>
                          <a:srgbClr val="293E40"/>
                        </a:solidFill>
                      </a:endParaRPr>
                    </a:p>
                  </a:txBody>
                  <a:tcPr marL="91416" marR="9141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9">
            <a:extLst>
              <a:ext uri="{FF2B5EF4-FFF2-40B4-BE49-F238E27FC236}">
                <a16:creationId xmlns:a16="http://schemas.microsoft.com/office/drawing/2014/main" id="{0867A4C5-00C0-4209-A8ED-4836A66653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3588" y="2651194"/>
            <a:ext cx="379261" cy="355777"/>
            <a:chOff x="6906" y="1929"/>
            <a:chExt cx="323" cy="303"/>
          </a:xfrm>
        </p:grpSpPr>
        <p:sp>
          <p:nvSpPr>
            <p:cNvPr id="13" name="Freeform 120">
              <a:extLst>
                <a:ext uri="{FF2B5EF4-FFF2-40B4-BE49-F238E27FC236}">
                  <a16:creationId xmlns:a16="http://schemas.microsoft.com/office/drawing/2014/main" id="{FF0A010A-4483-4834-90FD-C2D61633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2020"/>
              <a:ext cx="169" cy="148"/>
            </a:xfrm>
            <a:custGeom>
              <a:avLst/>
              <a:gdLst>
                <a:gd name="T0" fmla="*/ 129 w 132"/>
                <a:gd name="T1" fmla="*/ 70 h 112"/>
                <a:gd name="T2" fmla="*/ 71 w 132"/>
                <a:gd name="T3" fmla="*/ 110 h 112"/>
                <a:gd name="T4" fmla="*/ 61 w 132"/>
                <a:gd name="T5" fmla="*/ 110 h 112"/>
                <a:gd name="T6" fmla="*/ 3 w 132"/>
                <a:gd name="T7" fmla="*/ 70 h 112"/>
                <a:gd name="T8" fmla="*/ 0 w 132"/>
                <a:gd name="T9" fmla="*/ 64 h 112"/>
                <a:gd name="T10" fmla="*/ 0 w 132"/>
                <a:gd name="T11" fmla="*/ 8 h 112"/>
                <a:gd name="T12" fmla="*/ 8 w 132"/>
                <a:gd name="T13" fmla="*/ 0 h 112"/>
                <a:gd name="T14" fmla="*/ 124 w 132"/>
                <a:gd name="T15" fmla="*/ 0 h 112"/>
                <a:gd name="T16" fmla="*/ 132 w 132"/>
                <a:gd name="T17" fmla="*/ 8 h 112"/>
                <a:gd name="T18" fmla="*/ 132 w 132"/>
                <a:gd name="T19" fmla="*/ 64 h 112"/>
                <a:gd name="T20" fmla="*/ 129 w 132"/>
                <a:gd name="T21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12">
                  <a:moveTo>
                    <a:pt x="129" y="70"/>
                  </a:moveTo>
                  <a:cubicBezTo>
                    <a:pt x="71" y="110"/>
                    <a:pt x="71" y="110"/>
                    <a:pt x="71" y="110"/>
                  </a:cubicBezTo>
                  <a:cubicBezTo>
                    <a:pt x="68" y="112"/>
                    <a:pt x="64" y="112"/>
                    <a:pt x="61" y="11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68"/>
                    <a:pt x="0" y="66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6"/>
                    <a:pt x="131" y="68"/>
                    <a:pt x="129" y="70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21">
              <a:extLst>
                <a:ext uri="{FF2B5EF4-FFF2-40B4-BE49-F238E27FC236}">
                  <a16:creationId xmlns:a16="http://schemas.microsoft.com/office/drawing/2014/main" id="{41F114BE-4FE4-45AD-B1F3-39BCA8DF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" y="2057"/>
              <a:ext cx="97" cy="16"/>
            </a:xfrm>
            <a:custGeom>
              <a:avLst/>
              <a:gdLst>
                <a:gd name="T0" fmla="*/ 70 w 76"/>
                <a:gd name="T1" fmla="*/ 12 h 12"/>
                <a:gd name="T2" fmla="*/ 6 w 76"/>
                <a:gd name="T3" fmla="*/ 12 h 12"/>
                <a:gd name="T4" fmla="*/ 0 w 76"/>
                <a:gd name="T5" fmla="*/ 6 h 12"/>
                <a:gd name="T6" fmla="*/ 6 w 76"/>
                <a:gd name="T7" fmla="*/ 0 h 12"/>
                <a:gd name="T8" fmla="*/ 70 w 76"/>
                <a:gd name="T9" fmla="*/ 0 h 12"/>
                <a:gd name="T10" fmla="*/ 76 w 76"/>
                <a:gd name="T11" fmla="*/ 6 h 12"/>
                <a:gd name="T12" fmla="*/ 70 w 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">
                  <a:moveTo>
                    <a:pt x="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9"/>
                    <a:pt x="73" y="12"/>
                    <a:pt x="7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22">
              <a:extLst>
                <a:ext uri="{FF2B5EF4-FFF2-40B4-BE49-F238E27FC236}">
                  <a16:creationId xmlns:a16="http://schemas.microsoft.com/office/drawing/2014/main" id="{376DD16F-ECE5-4E9F-A4EC-EFDFB1AF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" y="2100"/>
              <a:ext cx="56" cy="15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23">
              <a:extLst>
                <a:ext uri="{FF2B5EF4-FFF2-40B4-BE49-F238E27FC236}">
                  <a16:creationId xmlns:a16="http://schemas.microsoft.com/office/drawing/2014/main" id="{FBB5FF83-AF0F-4420-A7FC-512168BF8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6" y="1929"/>
              <a:ext cx="323" cy="303"/>
            </a:xfrm>
            <a:custGeom>
              <a:avLst/>
              <a:gdLst>
                <a:gd name="T0" fmla="*/ 250 w 252"/>
                <a:gd name="T1" fmla="*/ 86 h 229"/>
                <a:gd name="T2" fmla="*/ 138 w 252"/>
                <a:gd name="T3" fmla="*/ 5 h 229"/>
                <a:gd name="T4" fmla="*/ 114 w 252"/>
                <a:gd name="T5" fmla="*/ 5 h 229"/>
                <a:gd name="T6" fmla="*/ 2 w 252"/>
                <a:gd name="T7" fmla="*/ 86 h 229"/>
                <a:gd name="T8" fmla="*/ 0 w 252"/>
                <a:gd name="T9" fmla="*/ 91 h 229"/>
                <a:gd name="T10" fmla="*/ 0 w 252"/>
                <a:gd name="T11" fmla="*/ 207 h 229"/>
                <a:gd name="T12" fmla="*/ 22 w 252"/>
                <a:gd name="T13" fmla="*/ 229 h 229"/>
                <a:gd name="T14" fmla="*/ 230 w 252"/>
                <a:gd name="T15" fmla="*/ 229 h 229"/>
                <a:gd name="T16" fmla="*/ 252 w 252"/>
                <a:gd name="T17" fmla="*/ 207 h 229"/>
                <a:gd name="T18" fmla="*/ 252 w 252"/>
                <a:gd name="T19" fmla="*/ 91 h 229"/>
                <a:gd name="T20" fmla="*/ 250 w 252"/>
                <a:gd name="T21" fmla="*/ 86 h 229"/>
                <a:gd name="T22" fmla="*/ 240 w 252"/>
                <a:gd name="T23" fmla="*/ 207 h 229"/>
                <a:gd name="T24" fmla="*/ 239 w 252"/>
                <a:gd name="T25" fmla="*/ 211 h 229"/>
                <a:gd name="T26" fmla="*/ 180 w 252"/>
                <a:gd name="T27" fmla="*/ 153 h 229"/>
                <a:gd name="T28" fmla="*/ 240 w 252"/>
                <a:gd name="T29" fmla="*/ 107 h 229"/>
                <a:gd name="T30" fmla="*/ 240 w 252"/>
                <a:gd name="T31" fmla="*/ 207 h 229"/>
                <a:gd name="T32" fmla="*/ 121 w 252"/>
                <a:gd name="T33" fmla="*/ 15 h 229"/>
                <a:gd name="T34" fmla="*/ 131 w 252"/>
                <a:gd name="T35" fmla="*/ 14 h 229"/>
                <a:gd name="T36" fmla="*/ 239 w 252"/>
                <a:gd name="T37" fmla="*/ 93 h 229"/>
                <a:gd name="T38" fmla="*/ 131 w 252"/>
                <a:gd name="T39" fmla="*/ 175 h 229"/>
                <a:gd name="T40" fmla="*/ 121 w 252"/>
                <a:gd name="T41" fmla="*/ 175 h 229"/>
                <a:gd name="T42" fmla="*/ 13 w 252"/>
                <a:gd name="T43" fmla="*/ 93 h 229"/>
                <a:gd name="T44" fmla="*/ 121 w 252"/>
                <a:gd name="T45" fmla="*/ 15 h 229"/>
                <a:gd name="T46" fmla="*/ 12 w 252"/>
                <a:gd name="T47" fmla="*/ 208 h 229"/>
                <a:gd name="T48" fmla="*/ 12 w 252"/>
                <a:gd name="T49" fmla="*/ 207 h 229"/>
                <a:gd name="T50" fmla="*/ 12 w 252"/>
                <a:gd name="T51" fmla="*/ 107 h 229"/>
                <a:gd name="T52" fmla="*/ 69 w 252"/>
                <a:gd name="T53" fmla="*/ 151 h 229"/>
                <a:gd name="T54" fmla="*/ 12 w 252"/>
                <a:gd name="T55" fmla="*/ 208 h 229"/>
                <a:gd name="T56" fmla="*/ 22 w 252"/>
                <a:gd name="T57" fmla="*/ 216 h 229"/>
                <a:gd name="T58" fmla="*/ 79 w 252"/>
                <a:gd name="T59" fmla="*/ 158 h 229"/>
                <a:gd name="T60" fmla="*/ 113 w 252"/>
                <a:gd name="T61" fmla="*/ 185 h 229"/>
                <a:gd name="T62" fmla="*/ 126 w 252"/>
                <a:gd name="T63" fmla="*/ 189 h 229"/>
                <a:gd name="T64" fmla="*/ 139 w 252"/>
                <a:gd name="T65" fmla="*/ 185 h 229"/>
                <a:gd name="T66" fmla="*/ 171 w 252"/>
                <a:gd name="T67" fmla="*/ 160 h 229"/>
                <a:gd name="T68" fmla="*/ 228 w 252"/>
                <a:gd name="T69" fmla="*/ 217 h 229"/>
                <a:gd name="T70" fmla="*/ 22 w 252"/>
                <a:gd name="T71" fmla="*/ 217 h 229"/>
                <a:gd name="T72" fmla="*/ 22 w 252"/>
                <a:gd name="T73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229">
                  <a:moveTo>
                    <a:pt x="250" y="86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1" y="0"/>
                    <a:pt x="121" y="0"/>
                    <a:pt x="114" y="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" y="87"/>
                    <a:pt x="0" y="89"/>
                    <a:pt x="0" y="9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9"/>
                    <a:pt x="10" y="229"/>
                    <a:pt x="22" y="229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42" y="229"/>
                    <a:pt x="252" y="219"/>
                    <a:pt x="252" y="207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89"/>
                    <a:pt x="251" y="87"/>
                    <a:pt x="250" y="86"/>
                  </a:cubicBezTo>
                  <a:close/>
                  <a:moveTo>
                    <a:pt x="240" y="207"/>
                  </a:moveTo>
                  <a:cubicBezTo>
                    <a:pt x="240" y="208"/>
                    <a:pt x="240" y="210"/>
                    <a:pt x="239" y="211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240" y="107"/>
                    <a:pt x="240" y="107"/>
                    <a:pt x="240" y="107"/>
                  </a:cubicBezTo>
                  <a:lnTo>
                    <a:pt x="240" y="207"/>
                  </a:lnTo>
                  <a:close/>
                  <a:moveTo>
                    <a:pt x="121" y="15"/>
                  </a:moveTo>
                  <a:cubicBezTo>
                    <a:pt x="124" y="12"/>
                    <a:pt x="128" y="12"/>
                    <a:pt x="131" y="14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28" y="178"/>
                    <a:pt x="124" y="178"/>
                    <a:pt x="121" y="175"/>
                  </a:cubicBezTo>
                  <a:cubicBezTo>
                    <a:pt x="13" y="93"/>
                    <a:pt x="13" y="93"/>
                    <a:pt x="13" y="93"/>
                  </a:cubicBezTo>
                  <a:lnTo>
                    <a:pt x="121" y="15"/>
                  </a:lnTo>
                  <a:close/>
                  <a:moveTo>
                    <a:pt x="12" y="208"/>
                  </a:moveTo>
                  <a:cubicBezTo>
                    <a:pt x="12" y="208"/>
                    <a:pt x="12" y="207"/>
                    <a:pt x="12" y="2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69" y="151"/>
                    <a:pt x="69" y="151"/>
                    <a:pt x="69" y="151"/>
                  </a:cubicBezTo>
                  <a:lnTo>
                    <a:pt x="12" y="208"/>
                  </a:lnTo>
                  <a:close/>
                  <a:moveTo>
                    <a:pt x="22" y="216"/>
                  </a:moveTo>
                  <a:cubicBezTo>
                    <a:pt x="79" y="158"/>
                    <a:pt x="79" y="158"/>
                    <a:pt x="79" y="158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117" y="188"/>
                    <a:pt x="122" y="189"/>
                    <a:pt x="126" y="189"/>
                  </a:cubicBezTo>
                  <a:cubicBezTo>
                    <a:pt x="130" y="189"/>
                    <a:pt x="135" y="188"/>
                    <a:pt x="139" y="185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228" y="217"/>
                    <a:pt x="228" y="217"/>
                    <a:pt x="228" y="217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2" y="216"/>
                    <a:pt x="22" y="216"/>
                    <a:pt x="22" y="216"/>
                  </a:cubicBez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59E5A3E2-B18D-4F2C-8FB2-72C625500E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5767" y="2664167"/>
            <a:ext cx="328773" cy="304118"/>
            <a:chOff x="6947" y="1966"/>
            <a:chExt cx="280" cy="259"/>
          </a:xfrm>
        </p:grpSpPr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D5B05095-66BA-4BCE-9E26-872F86ED5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7" y="1966"/>
              <a:ext cx="280" cy="259"/>
            </a:xfrm>
            <a:custGeom>
              <a:avLst/>
              <a:gdLst>
                <a:gd name="T0" fmla="*/ 214 w 220"/>
                <a:gd name="T1" fmla="*/ 32 h 196"/>
                <a:gd name="T2" fmla="*/ 97 w 220"/>
                <a:gd name="T3" fmla="*/ 32 h 196"/>
                <a:gd name="T4" fmla="*/ 75 w 220"/>
                <a:gd name="T5" fmla="*/ 2 h 196"/>
                <a:gd name="T6" fmla="*/ 70 w 220"/>
                <a:gd name="T7" fmla="*/ 0 h 196"/>
                <a:gd name="T8" fmla="*/ 6 w 220"/>
                <a:gd name="T9" fmla="*/ 0 h 196"/>
                <a:gd name="T10" fmla="*/ 0 w 220"/>
                <a:gd name="T11" fmla="*/ 6 h 196"/>
                <a:gd name="T12" fmla="*/ 0 w 220"/>
                <a:gd name="T13" fmla="*/ 38 h 196"/>
                <a:gd name="T14" fmla="*/ 0 w 220"/>
                <a:gd name="T15" fmla="*/ 178 h 196"/>
                <a:gd name="T16" fmla="*/ 18 w 220"/>
                <a:gd name="T17" fmla="*/ 196 h 196"/>
                <a:gd name="T18" fmla="*/ 202 w 220"/>
                <a:gd name="T19" fmla="*/ 196 h 196"/>
                <a:gd name="T20" fmla="*/ 220 w 220"/>
                <a:gd name="T21" fmla="*/ 178 h 196"/>
                <a:gd name="T22" fmla="*/ 220 w 220"/>
                <a:gd name="T23" fmla="*/ 38 h 196"/>
                <a:gd name="T24" fmla="*/ 214 w 220"/>
                <a:gd name="T25" fmla="*/ 32 h 196"/>
                <a:gd name="T26" fmla="*/ 12 w 220"/>
                <a:gd name="T27" fmla="*/ 12 h 196"/>
                <a:gd name="T28" fmla="*/ 67 w 220"/>
                <a:gd name="T29" fmla="*/ 12 h 196"/>
                <a:gd name="T30" fmla="*/ 82 w 220"/>
                <a:gd name="T31" fmla="*/ 32 h 196"/>
                <a:gd name="T32" fmla="*/ 12 w 220"/>
                <a:gd name="T33" fmla="*/ 32 h 196"/>
                <a:gd name="T34" fmla="*/ 12 w 220"/>
                <a:gd name="T35" fmla="*/ 12 h 196"/>
                <a:gd name="T36" fmla="*/ 208 w 220"/>
                <a:gd name="T37" fmla="*/ 178 h 196"/>
                <a:gd name="T38" fmla="*/ 202 w 220"/>
                <a:gd name="T39" fmla="*/ 184 h 196"/>
                <a:gd name="T40" fmla="*/ 18 w 220"/>
                <a:gd name="T41" fmla="*/ 184 h 196"/>
                <a:gd name="T42" fmla="*/ 12 w 220"/>
                <a:gd name="T43" fmla="*/ 178 h 196"/>
                <a:gd name="T44" fmla="*/ 12 w 220"/>
                <a:gd name="T45" fmla="*/ 44 h 196"/>
                <a:gd name="T46" fmla="*/ 94 w 220"/>
                <a:gd name="T47" fmla="*/ 44 h 196"/>
                <a:gd name="T48" fmla="*/ 208 w 220"/>
                <a:gd name="T49" fmla="*/ 44 h 196"/>
                <a:gd name="T50" fmla="*/ 208 w 220"/>
                <a:gd name="T51" fmla="*/ 1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196">
                  <a:moveTo>
                    <a:pt x="214" y="32"/>
                  </a:moveTo>
                  <a:cubicBezTo>
                    <a:pt x="97" y="32"/>
                    <a:pt x="97" y="32"/>
                    <a:pt x="97" y="3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1"/>
                    <a:pt x="72" y="0"/>
                    <a:pt x="7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8"/>
                    <a:pt x="8" y="196"/>
                    <a:pt x="18" y="196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212" y="196"/>
                    <a:pt x="220" y="188"/>
                    <a:pt x="220" y="178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20" y="35"/>
                    <a:pt x="217" y="32"/>
                    <a:pt x="214" y="32"/>
                  </a:cubicBezTo>
                  <a:close/>
                  <a:moveTo>
                    <a:pt x="12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12"/>
                  </a:lnTo>
                  <a:close/>
                  <a:moveTo>
                    <a:pt x="208" y="178"/>
                  </a:moveTo>
                  <a:cubicBezTo>
                    <a:pt x="208" y="181"/>
                    <a:pt x="205" y="184"/>
                    <a:pt x="202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5" y="184"/>
                    <a:pt x="12" y="181"/>
                    <a:pt x="12" y="17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08" y="178"/>
                  </a:ln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81300221-5781-4371-A49C-80852C89D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061"/>
              <a:ext cx="82" cy="113"/>
            </a:xfrm>
            <a:custGeom>
              <a:avLst/>
              <a:gdLst>
                <a:gd name="T0" fmla="*/ 2 w 64"/>
                <a:gd name="T1" fmla="*/ 50 h 85"/>
                <a:gd name="T2" fmla="*/ 27 w 64"/>
                <a:gd name="T3" fmla="*/ 82 h 85"/>
                <a:gd name="T4" fmla="*/ 37 w 64"/>
                <a:gd name="T5" fmla="*/ 82 h 85"/>
                <a:gd name="T6" fmla="*/ 62 w 64"/>
                <a:gd name="T7" fmla="*/ 50 h 85"/>
                <a:gd name="T8" fmla="*/ 63 w 64"/>
                <a:gd name="T9" fmla="*/ 44 h 85"/>
                <a:gd name="T10" fmla="*/ 58 w 64"/>
                <a:gd name="T11" fmla="*/ 40 h 85"/>
                <a:gd name="T12" fmla="*/ 38 w 64"/>
                <a:gd name="T13" fmla="*/ 40 h 85"/>
                <a:gd name="T14" fmla="*/ 38 w 64"/>
                <a:gd name="T15" fmla="*/ 6 h 85"/>
                <a:gd name="T16" fmla="*/ 32 w 64"/>
                <a:gd name="T17" fmla="*/ 0 h 85"/>
                <a:gd name="T18" fmla="*/ 26 w 64"/>
                <a:gd name="T19" fmla="*/ 6 h 85"/>
                <a:gd name="T20" fmla="*/ 26 w 64"/>
                <a:gd name="T21" fmla="*/ 40 h 85"/>
                <a:gd name="T22" fmla="*/ 6 w 64"/>
                <a:gd name="T23" fmla="*/ 40 h 85"/>
                <a:gd name="T24" fmla="*/ 1 w 64"/>
                <a:gd name="T25" fmla="*/ 44 h 85"/>
                <a:gd name="T26" fmla="*/ 2 w 64"/>
                <a:gd name="T27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85">
                  <a:moveTo>
                    <a:pt x="2" y="50"/>
                  </a:moveTo>
                  <a:cubicBezTo>
                    <a:pt x="27" y="82"/>
                    <a:pt x="27" y="82"/>
                    <a:pt x="27" y="82"/>
                  </a:cubicBezTo>
                  <a:cubicBezTo>
                    <a:pt x="30" y="85"/>
                    <a:pt x="34" y="85"/>
                    <a:pt x="37" y="8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8"/>
                    <a:pt x="64" y="46"/>
                    <a:pt x="63" y="44"/>
                  </a:cubicBezTo>
                  <a:cubicBezTo>
                    <a:pt x="62" y="41"/>
                    <a:pt x="60" y="40"/>
                    <a:pt x="5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3"/>
                    <a:pt x="35" y="0"/>
                    <a:pt x="32" y="0"/>
                  </a:cubicBezTo>
                  <a:cubicBezTo>
                    <a:pt x="29" y="0"/>
                    <a:pt x="26" y="3"/>
                    <a:pt x="26" y="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0"/>
                    <a:pt x="2" y="41"/>
                    <a:pt x="1" y="44"/>
                  </a:cubicBezTo>
                  <a:cubicBezTo>
                    <a:pt x="0" y="46"/>
                    <a:pt x="0" y="48"/>
                    <a:pt x="2" y="50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" name="Group 163">
            <a:extLst>
              <a:ext uri="{FF2B5EF4-FFF2-40B4-BE49-F238E27FC236}">
                <a16:creationId xmlns:a16="http://schemas.microsoft.com/office/drawing/2014/main" id="{FCFF605A-E279-460F-8683-4F42A9DACD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8623" y="2660962"/>
            <a:ext cx="273585" cy="354603"/>
            <a:chOff x="3419" y="2985"/>
            <a:chExt cx="233" cy="302"/>
          </a:xfrm>
        </p:grpSpPr>
        <p:sp>
          <p:nvSpPr>
            <p:cNvPr id="21" name="Freeform 164">
              <a:extLst>
                <a:ext uri="{FF2B5EF4-FFF2-40B4-BE49-F238E27FC236}">
                  <a16:creationId xmlns:a16="http://schemas.microsoft.com/office/drawing/2014/main" id="{39EDCD8B-7775-4A28-8F01-65C050F8C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" y="2985"/>
              <a:ext cx="233" cy="302"/>
            </a:xfrm>
            <a:custGeom>
              <a:avLst/>
              <a:gdLst>
                <a:gd name="T0" fmla="*/ 134 w 188"/>
                <a:gd name="T1" fmla="*/ 0 h 236"/>
                <a:gd name="T2" fmla="*/ 6 w 188"/>
                <a:gd name="T3" fmla="*/ 0 h 236"/>
                <a:gd name="T4" fmla="*/ 0 w 188"/>
                <a:gd name="T5" fmla="*/ 6 h 236"/>
                <a:gd name="T6" fmla="*/ 0 w 188"/>
                <a:gd name="T7" fmla="*/ 230 h 236"/>
                <a:gd name="T8" fmla="*/ 6 w 188"/>
                <a:gd name="T9" fmla="*/ 236 h 236"/>
                <a:gd name="T10" fmla="*/ 182 w 188"/>
                <a:gd name="T11" fmla="*/ 236 h 236"/>
                <a:gd name="T12" fmla="*/ 188 w 188"/>
                <a:gd name="T13" fmla="*/ 230 h 236"/>
                <a:gd name="T14" fmla="*/ 188 w 188"/>
                <a:gd name="T15" fmla="*/ 54 h 236"/>
                <a:gd name="T16" fmla="*/ 134 w 188"/>
                <a:gd name="T17" fmla="*/ 0 h 236"/>
                <a:gd name="T18" fmla="*/ 176 w 188"/>
                <a:gd name="T19" fmla="*/ 48 h 236"/>
                <a:gd name="T20" fmla="*/ 140 w 188"/>
                <a:gd name="T21" fmla="*/ 48 h 236"/>
                <a:gd name="T22" fmla="*/ 140 w 188"/>
                <a:gd name="T23" fmla="*/ 12 h 236"/>
                <a:gd name="T24" fmla="*/ 176 w 188"/>
                <a:gd name="T25" fmla="*/ 48 h 236"/>
                <a:gd name="T26" fmla="*/ 12 w 188"/>
                <a:gd name="T27" fmla="*/ 224 h 236"/>
                <a:gd name="T28" fmla="*/ 12 w 188"/>
                <a:gd name="T29" fmla="*/ 12 h 236"/>
                <a:gd name="T30" fmla="*/ 128 w 188"/>
                <a:gd name="T31" fmla="*/ 12 h 236"/>
                <a:gd name="T32" fmla="*/ 128 w 188"/>
                <a:gd name="T33" fmla="*/ 54 h 236"/>
                <a:gd name="T34" fmla="*/ 134 w 188"/>
                <a:gd name="T35" fmla="*/ 60 h 236"/>
                <a:gd name="T36" fmla="*/ 176 w 188"/>
                <a:gd name="T37" fmla="*/ 60 h 236"/>
                <a:gd name="T38" fmla="*/ 176 w 188"/>
                <a:gd name="T39" fmla="*/ 224 h 236"/>
                <a:gd name="T40" fmla="*/ 12 w 188"/>
                <a:gd name="T41" fmla="*/ 2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236">
                  <a:moveTo>
                    <a:pt x="13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3"/>
                    <a:pt x="3" y="236"/>
                    <a:pt x="6" y="236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85" y="236"/>
                    <a:pt x="188" y="233"/>
                    <a:pt x="188" y="230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8" y="24"/>
                    <a:pt x="164" y="0"/>
                    <a:pt x="134" y="0"/>
                  </a:cubicBezTo>
                  <a:close/>
                  <a:moveTo>
                    <a:pt x="176" y="48"/>
                  </a:moveTo>
                  <a:cubicBezTo>
                    <a:pt x="140" y="48"/>
                    <a:pt x="140" y="48"/>
                    <a:pt x="140" y="48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8" y="15"/>
                    <a:pt x="173" y="30"/>
                    <a:pt x="176" y="48"/>
                  </a:cubicBezTo>
                  <a:close/>
                  <a:moveTo>
                    <a:pt x="12" y="22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7"/>
                    <a:pt x="131" y="60"/>
                    <a:pt x="134" y="60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224"/>
                    <a:pt x="176" y="224"/>
                    <a:pt x="176" y="224"/>
                  </a:cubicBezTo>
                  <a:lnTo>
                    <a:pt x="12" y="224"/>
                  </a:ln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165">
              <a:extLst>
                <a:ext uri="{FF2B5EF4-FFF2-40B4-BE49-F238E27FC236}">
                  <a16:creationId xmlns:a16="http://schemas.microsoft.com/office/drawing/2014/main" id="{7893C5D4-08C3-4251-825F-AC170C63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118"/>
              <a:ext cx="133" cy="16"/>
            </a:xfrm>
            <a:custGeom>
              <a:avLst/>
              <a:gdLst>
                <a:gd name="T0" fmla="*/ 102 w 108"/>
                <a:gd name="T1" fmla="*/ 0 h 12"/>
                <a:gd name="T2" fmla="*/ 6 w 108"/>
                <a:gd name="T3" fmla="*/ 0 h 12"/>
                <a:gd name="T4" fmla="*/ 0 w 108"/>
                <a:gd name="T5" fmla="*/ 6 h 12"/>
                <a:gd name="T6" fmla="*/ 6 w 108"/>
                <a:gd name="T7" fmla="*/ 12 h 12"/>
                <a:gd name="T8" fmla="*/ 102 w 108"/>
                <a:gd name="T9" fmla="*/ 12 h 12"/>
                <a:gd name="T10" fmla="*/ 108 w 108"/>
                <a:gd name="T11" fmla="*/ 6 h 12"/>
                <a:gd name="T12" fmla="*/ 102 w 10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2"/>
                    <a:pt x="108" y="9"/>
                    <a:pt x="108" y="6"/>
                  </a:cubicBezTo>
                  <a:cubicBezTo>
                    <a:pt x="108" y="3"/>
                    <a:pt x="105" y="0"/>
                    <a:pt x="102" y="0"/>
                  </a:cubicBez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166">
              <a:extLst>
                <a:ext uri="{FF2B5EF4-FFF2-40B4-BE49-F238E27FC236}">
                  <a16:creationId xmlns:a16="http://schemas.microsoft.com/office/drawing/2014/main" id="{C5BCBD2A-8E51-422C-B747-A5DEF5D1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159"/>
              <a:ext cx="114" cy="15"/>
            </a:xfrm>
            <a:custGeom>
              <a:avLst/>
              <a:gdLst>
                <a:gd name="T0" fmla="*/ 6 w 92"/>
                <a:gd name="T1" fmla="*/ 12 h 12"/>
                <a:gd name="T2" fmla="*/ 86 w 92"/>
                <a:gd name="T3" fmla="*/ 12 h 12"/>
                <a:gd name="T4" fmla="*/ 92 w 92"/>
                <a:gd name="T5" fmla="*/ 6 h 12"/>
                <a:gd name="T6" fmla="*/ 86 w 92"/>
                <a:gd name="T7" fmla="*/ 0 h 12"/>
                <a:gd name="T8" fmla="*/ 6 w 92"/>
                <a:gd name="T9" fmla="*/ 0 h 12"/>
                <a:gd name="T10" fmla="*/ 0 w 92"/>
                <a:gd name="T11" fmla="*/ 6 h 12"/>
                <a:gd name="T12" fmla="*/ 6 w 9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">
                  <a:moveTo>
                    <a:pt x="6" y="12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89" y="12"/>
                    <a:pt x="92" y="9"/>
                    <a:pt x="92" y="6"/>
                  </a:cubicBezTo>
                  <a:cubicBezTo>
                    <a:pt x="92" y="3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:a16="http://schemas.microsoft.com/office/drawing/2014/main" id="{0631F045-F0A9-42AC-98D5-861C9E1E7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200"/>
              <a:ext cx="133" cy="15"/>
            </a:xfrm>
            <a:custGeom>
              <a:avLst/>
              <a:gdLst>
                <a:gd name="T0" fmla="*/ 102 w 108"/>
                <a:gd name="T1" fmla="*/ 0 h 12"/>
                <a:gd name="T2" fmla="*/ 6 w 108"/>
                <a:gd name="T3" fmla="*/ 0 h 12"/>
                <a:gd name="T4" fmla="*/ 0 w 108"/>
                <a:gd name="T5" fmla="*/ 6 h 12"/>
                <a:gd name="T6" fmla="*/ 6 w 108"/>
                <a:gd name="T7" fmla="*/ 12 h 12"/>
                <a:gd name="T8" fmla="*/ 102 w 108"/>
                <a:gd name="T9" fmla="*/ 12 h 12"/>
                <a:gd name="T10" fmla="*/ 108 w 108"/>
                <a:gd name="T11" fmla="*/ 6 h 12"/>
                <a:gd name="T12" fmla="*/ 102 w 10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2"/>
                    <a:pt x="108" y="9"/>
                    <a:pt x="108" y="6"/>
                  </a:cubicBezTo>
                  <a:cubicBezTo>
                    <a:pt x="108" y="3"/>
                    <a:pt x="105" y="0"/>
                    <a:pt x="102" y="0"/>
                  </a:cubicBez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:a16="http://schemas.microsoft.com/office/drawing/2014/main" id="{A3C35C7A-E0C0-4A82-8285-550AE3CA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036"/>
              <a:ext cx="74" cy="57"/>
            </a:xfrm>
            <a:custGeom>
              <a:avLst/>
              <a:gdLst>
                <a:gd name="T0" fmla="*/ 54 w 60"/>
                <a:gd name="T1" fmla="*/ 0 h 44"/>
                <a:gd name="T2" fmla="*/ 6 w 60"/>
                <a:gd name="T3" fmla="*/ 0 h 44"/>
                <a:gd name="T4" fmla="*/ 0 w 60"/>
                <a:gd name="T5" fmla="*/ 6 h 44"/>
                <a:gd name="T6" fmla="*/ 0 w 60"/>
                <a:gd name="T7" fmla="*/ 38 h 44"/>
                <a:gd name="T8" fmla="*/ 6 w 60"/>
                <a:gd name="T9" fmla="*/ 44 h 44"/>
                <a:gd name="T10" fmla="*/ 54 w 60"/>
                <a:gd name="T11" fmla="*/ 44 h 44"/>
                <a:gd name="T12" fmla="*/ 60 w 60"/>
                <a:gd name="T13" fmla="*/ 38 h 44"/>
                <a:gd name="T14" fmla="*/ 60 w 60"/>
                <a:gd name="T15" fmla="*/ 6 h 44"/>
                <a:gd name="T16" fmla="*/ 54 w 6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4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4"/>
                    <a:pt x="6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4"/>
                    <a:pt x="60" y="41"/>
                    <a:pt x="60" y="38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6" name="Text Placeholder 69">
            <a:extLst>
              <a:ext uri="{FF2B5EF4-FFF2-40B4-BE49-F238E27FC236}">
                <a16:creationId xmlns:a16="http://schemas.microsoft.com/office/drawing/2014/main" id="{F6339D69-E13D-40D5-B62E-D5A45158523C}"/>
              </a:ext>
            </a:extLst>
          </p:cNvPr>
          <p:cNvSpPr txBox="1">
            <a:spLocks/>
          </p:cNvSpPr>
          <p:nvPr/>
        </p:nvSpPr>
        <p:spPr>
          <a:xfrm>
            <a:off x="58369" y="1042039"/>
            <a:ext cx="6798986" cy="7872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+mj-lt"/>
              </a:rPr>
              <a:t>The current systems/processes are broken and make collaboration and communication harder then ever, leading to delays and missed SLAs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B52C873-DBC5-47BD-AD24-0E3BE424EEC6}"/>
              </a:ext>
            </a:extLst>
          </p:cNvPr>
          <p:cNvGraphicFramePr>
            <a:graphicFrameLocks noGrp="1"/>
          </p:cNvGraphicFramePr>
          <p:nvPr/>
        </p:nvGraphicFramePr>
        <p:xfrm>
          <a:off x="2314063" y="2090851"/>
          <a:ext cx="1775784" cy="234358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7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CUMBERSOME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68">
                <a:tc>
                  <a:txBody>
                    <a:bodyPr/>
                    <a:lstStyle/>
                    <a:p>
                      <a:endParaRPr lang="en-US">
                        <a:solidFill>
                          <a:srgbClr val="293E40"/>
                        </a:solidFill>
                      </a:endParaRP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Legacy System</a:t>
                      </a:r>
                      <a:endParaRPr lang="en-US" sz="120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759">
                <a:tc gridSpan="2"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050" dirty="0"/>
                        <a:t>“Interface</a:t>
                      </a:r>
                      <a:r>
                        <a:rPr lang="en-US" sz="1050" baseline="0" dirty="0"/>
                        <a:t> is confusing and hard to use</a:t>
                      </a:r>
                      <a:r>
                        <a:rPr lang="en-US" sz="1050" dirty="0"/>
                        <a:t>”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baseline="0" dirty="0"/>
                        <a:t>Difficult to use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50" baseline="0" dirty="0"/>
                        <a:t>Lacks transparency</a:t>
                      </a:r>
                      <a:endParaRPr lang="en-US" sz="1050" baseline="0" dirty="0">
                        <a:solidFill>
                          <a:srgbClr val="293E40"/>
                        </a:solidFill>
                        <a:latin typeface="Century Gothic" pitchFamily="34" charset="0"/>
                      </a:endParaRPr>
                    </a:p>
                  </a:txBody>
                  <a:tcPr marL="91416" marR="9141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Group 62">
            <a:extLst>
              <a:ext uri="{FF2B5EF4-FFF2-40B4-BE49-F238E27FC236}">
                <a16:creationId xmlns:a16="http://schemas.microsoft.com/office/drawing/2014/main" id="{B6DE3166-0597-4BA7-9BE4-2A2D2B021A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9076" y="2662349"/>
            <a:ext cx="416833" cy="396872"/>
            <a:chOff x="475" y="1914"/>
            <a:chExt cx="355" cy="338"/>
          </a:xfrm>
        </p:grpSpPr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F6CC68EF-82C8-40F7-990D-946C7D5B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954"/>
              <a:ext cx="276" cy="164"/>
            </a:xfrm>
            <a:custGeom>
              <a:avLst/>
              <a:gdLst>
                <a:gd name="T0" fmla="*/ 0 w 196"/>
                <a:gd name="T1" fmla="*/ 104 h 112"/>
                <a:gd name="T2" fmla="*/ 0 w 196"/>
                <a:gd name="T3" fmla="*/ 8 h 112"/>
                <a:gd name="T4" fmla="*/ 8 w 196"/>
                <a:gd name="T5" fmla="*/ 0 h 112"/>
                <a:gd name="T6" fmla="*/ 188 w 196"/>
                <a:gd name="T7" fmla="*/ 0 h 112"/>
                <a:gd name="T8" fmla="*/ 196 w 196"/>
                <a:gd name="T9" fmla="*/ 8 h 112"/>
                <a:gd name="T10" fmla="*/ 196 w 196"/>
                <a:gd name="T11" fmla="*/ 104 h 112"/>
                <a:gd name="T12" fmla="*/ 188 w 196"/>
                <a:gd name="T13" fmla="*/ 112 h 112"/>
                <a:gd name="T14" fmla="*/ 8 w 196"/>
                <a:gd name="T15" fmla="*/ 112 h 112"/>
                <a:gd name="T16" fmla="*/ 0 w 196"/>
                <a:gd name="T17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0" y="10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0"/>
                    <a:pt x="196" y="4"/>
                    <a:pt x="196" y="8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108"/>
                    <a:pt x="192" y="112"/>
                    <a:pt x="18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0" y="108"/>
                    <a:pt x="0" y="104"/>
                  </a:cubicBezTo>
                  <a:close/>
                </a:path>
              </a:pathLst>
            </a:custGeom>
            <a:solidFill>
              <a:srgbClr val="81B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8C8957A9-9A73-4C70-9E99-0F25CDC06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" y="1914"/>
              <a:ext cx="355" cy="338"/>
            </a:xfrm>
            <a:custGeom>
              <a:avLst/>
              <a:gdLst>
                <a:gd name="T0" fmla="*/ 234 w 252"/>
                <a:gd name="T1" fmla="*/ 0 h 232"/>
                <a:gd name="T2" fmla="*/ 18 w 252"/>
                <a:gd name="T3" fmla="*/ 0 h 232"/>
                <a:gd name="T4" fmla="*/ 0 w 252"/>
                <a:gd name="T5" fmla="*/ 18 h 232"/>
                <a:gd name="T6" fmla="*/ 0 w 252"/>
                <a:gd name="T7" fmla="*/ 170 h 232"/>
                <a:gd name="T8" fmla="*/ 18 w 252"/>
                <a:gd name="T9" fmla="*/ 188 h 232"/>
                <a:gd name="T10" fmla="*/ 89 w 252"/>
                <a:gd name="T11" fmla="*/ 188 h 232"/>
                <a:gd name="T12" fmla="*/ 72 w 252"/>
                <a:gd name="T13" fmla="*/ 223 h 232"/>
                <a:gd name="T14" fmla="*/ 72 w 252"/>
                <a:gd name="T15" fmla="*/ 229 h 232"/>
                <a:gd name="T16" fmla="*/ 77 w 252"/>
                <a:gd name="T17" fmla="*/ 232 h 232"/>
                <a:gd name="T18" fmla="*/ 175 w 252"/>
                <a:gd name="T19" fmla="*/ 232 h 232"/>
                <a:gd name="T20" fmla="*/ 180 w 252"/>
                <a:gd name="T21" fmla="*/ 229 h 232"/>
                <a:gd name="T22" fmla="*/ 180 w 252"/>
                <a:gd name="T23" fmla="*/ 223 h 232"/>
                <a:gd name="T24" fmla="*/ 163 w 252"/>
                <a:gd name="T25" fmla="*/ 188 h 232"/>
                <a:gd name="T26" fmla="*/ 234 w 252"/>
                <a:gd name="T27" fmla="*/ 188 h 232"/>
                <a:gd name="T28" fmla="*/ 252 w 252"/>
                <a:gd name="T29" fmla="*/ 170 h 232"/>
                <a:gd name="T30" fmla="*/ 252 w 252"/>
                <a:gd name="T31" fmla="*/ 18 h 232"/>
                <a:gd name="T32" fmla="*/ 234 w 252"/>
                <a:gd name="T33" fmla="*/ 0 h 232"/>
                <a:gd name="T34" fmla="*/ 165 w 252"/>
                <a:gd name="T35" fmla="*/ 220 h 232"/>
                <a:gd name="T36" fmla="*/ 87 w 252"/>
                <a:gd name="T37" fmla="*/ 220 h 232"/>
                <a:gd name="T38" fmla="*/ 103 w 252"/>
                <a:gd name="T39" fmla="*/ 188 h 232"/>
                <a:gd name="T40" fmla="*/ 149 w 252"/>
                <a:gd name="T41" fmla="*/ 188 h 232"/>
                <a:gd name="T42" fmla="*/ 165 w 252"/>
                <a:gd name="T43" fmla="*/ 220 h 232"/>
                <a:gd name="T44" fmla="*/ 240 w 252"/>
                <a:gd name="T45" fmla="*/ 170 h 232"/>
                <a:gd name="T46" fmla="*/ 234 w 252"/>
                <a:gd name="T47" fmla="*/ 176 h 232"/>
                <a:gd name="T48" fmla="*/ 18 w 252"/>
                <a:gd name="T49" fmla="*/ 176 h 232"/>
                <a:gd name="T50" fmla="*/ 12 w 252"/>
                <a:gd name="T51" fmla="*/ 170 h 232"/>
                <a:gd name="T52" fmla="*/ 12 w 252"/>
                <a:gd name="T53" fmla="*/ 18 h 232"/>
                <a:gd name="T54" fmla="*/ 18 w 252"/>
                <a:gd name="T55" fmla="*/ 12 h 232"/>
                <a:gd name="T56" fmla="*/ 234 w 252"/>
                <a:gd name="T57" fmla="*/ 12 h 232"/>
                <a:gd name="T58" fmla="*/ 240 w 252"/>
                <a:gd name="T59" fmla="*/ 18 h 232"/>
                <a:gd name="T60" fmla="*/ 240 w 252"/>
                <a:gd name="T61" fmla="*/ 17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32">
                  <a:moveTo>
                    <a:pt x="2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0"/>
                    <a:pt x="8" y="188"/>
                    <a:pt x="18" y="18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72" y="223"/>
                    <a:pt x="72" y="223"/>
                    <a:pt x="72" y="223"/>
                  </a:cubicBezTo>
                  <a:cubicBezTo>
                    <a:pt x="71" y="225"/>
                    <a:pt x="71" y="227"/>
                    <a:pt x="72" y="229"/>
                  </a:cubicBezTo>
                  <a:cubicBezTo>
                    <a:pt x="73" y="231"/>
                    <a:pt x="75" y="232"/>
                    <a:pt x="77" y="232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77" y="232"/>
                    <a:pt x="179" y="231"/>
                    <a:pt x="180" y="229"/>
                  </a:cubicBezTo>
                  <a:cubicBezTo>
                    <a:pt x="181" y="227"/>
                    <a:pt x="181" y="225"/>
                    <a:pt x="180" y="22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44" y="188"/>
                    <a:pt x="252" y="180"/>
                    <a:pt x="252" y="170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2" y="8"/>
                    <a:pt x="244" y="0"/>
                    <a:pt x="234" y="0"/>
                  </a:cubicBezTo>
                  <a:close/>
                  <a:moveTo>
                    <a:pt x="165" y="220"/>
                  </a:moveTo>
                  <a:cubicBezTo>
                    <a:pt x="87" y="220"/>
                    <a:pt x="87" y="220"/>
                    <a:pt x="87" y="220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149" y="188"/>
                    <a:pt x="149" y="188"/>
                    <a:pt x="149" y="188"/>
                  </a:cubicBezTo>
                  <a:lnTo>
                    <a:pt x="165" y="220"/>
                  </a:lnTo>
                  <a:close/>
                  <a:moveTo>
                    <a:pt x="240" y="170"/>
                  </a:moveTo>
                  <a:cubicBezTo>
                    <a:pt x="240" y="173"/>
                    <a:pt x="237" y="176"/>
                    <a:pt x="234" y="176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5" y="176"/>
                    <a:pt x="12" y="173"/>
                    <a:pt x="12" y="17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7" y="12"/>
                    <a:pt x="240" y="15"/>
                    <a:pt x="240" y="18"/>
                  </a:cubicBezTo>
                  <a:lnTo>
                    <a:pt x="240" y="170"/>
                  </a:lnTo>
                  <a:close/>
                </a:path>
              </a:pathLst>
            </a:cu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Oval 65">
              <a:extLst>
                <a:ext uri="{FF2B5EF4-FFF2-40B4-BE49-F238E27FC236}">
                  <a16:creationId xmlns:a16="http://schemas.microsoft.com/office/drawing/2014/main" id="{B88E46F3-A7FA-4D5D-B931-702BE94FA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2129"/>
              <a:ext cx="28" cy="30"/>
            </a:xfrm>
            <a:prstGeom prst="ellipse">
              <a:avLst/>
            </a:prstGeom>
            <a:solidFill>
              <a:srgbClr val="29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9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:a16="http://schemas.microsoft.com/office/drawing/2014/main" id="{C4431DAE-A631-42D3-A55A-567C51B0BA2E}"/>
              </a:ext>
            </a:extLst>
          </p:cNvPr>
          <p:cNvSpPr txBox="1">
            <a:spLocks/>
          </p:cNvSpPr>
          <p:nvPr/>
        </p:nvSpPr>
        <p:spPr>
          <a:xfrm>
            <a:off x="213606" y="310041"/>
            <a:ext cx="7312954" cy="4232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Power of a Shared Platform: ServiceNow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81578FB-D8BD-4AAA-BC68-FAA787B74A5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61959" y="2276475"/>
          <a:ext cx="2354781" cy="17240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35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/>
                        <a:t>IMPROVE EXPERIENCE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705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dirty="0"/>
                        <a:t>Enhanced User </a:t>
                      </a:r>
                      <a:r>
                        <a:rPr lang="en-US" sz="1050" baseline="0" dirty="0"/>
                        <a:t>Experience and communication channels </a:t>
                      </a:r>
                      <a:endParaRPr lang="en-US" sz="1050" dirty="0"/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Faster Delivery using Automated workflows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Improve Faster Resolution via self-service or direct customer interactions</a:t>
                      </a:r>
                      <a:endParaRPr lang="en-US" sz="1050" baseline="0" dirty="0">
                        <a:latin typeface="Century Gothic" pitchFamily="34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1144D7C-FC2F-46DA-949D-5A1B33D2875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050698" y="2276475"/>
          <a:ext cx="2587266" cy="1722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8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422">
                <a:tc>
                  <a:txBody>
                    <a:bodyPr/>
                    <a:lstStyle/>
                    <a:p>
                      <a:pPr marL="0" algn="ctr" defTabSz="457017" rtl="0" eaLnBrk="1" latinLnBrk="0" hangingPunct="1"/>
                      <a:r>
                        <a:rPr lang="en-US" sz="1200" kern="1200" dirty="0"/>
                        <a:t>WORKFORCE EXCELLENCE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69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dirty="0"/>
                        <a:t>Reduce</a:t>
                      </a:r>
                      <a:r>
                        <a:rPr lang="en-US" sz="1050" baseline="0" dirty="0"/>
                        <a:t> Effort by eliminating </a:t>
                      </a:r>
                      <a:br>
                        <a:rPr lang="en-US" sz="1050" baseline="0" dirty="0"/>
                      </a:br>
                      <a:r>
                        <a:rPr lang="en-US" sz="1050" baseline="0" dirty="0"/>
                        <a:t>unnecessary tasks</a:t>
                      </a:r>
                      <a:endParaRPr lang="en-US" sz="1050" dirty="0"/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Improve Communications by providing timely status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Single System of Truth reducing the number of systems tracking data </a:t>
                      </a:r>
                      <a:endParaRPr lang="en-US" sz="1050" baseline="0" dirty="0">
                        <a:latin typeface="Century Gothic" pitchFamily="34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197CBD7-665C-48BB-BB23-EBF599B16B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971922" y="2276475"/>
          <a:ext cx="2354781" cy="1722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35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421">
                <a:tc>
                  <a:txBody>
                    <a:bodyPr/>
                    <a:lstStyle/>
                    <a:p>
                      <a:pPr marL="0" algn="ctr" defTabSz="457017" rtl="0" eaLnBrk="1" latinLnBrk="0" hangingPunct="1"/>
                      <a:r>
                        <a:rPr lang="en-US" sz="1200" kern="1200" dirty="0"/>
                        <a:t>OPTIMIZATION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solidFill>
                      <a:srgbClr val="62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699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Real-time Analytics through the use of timely visibility into data </a:t>
                      </a:r>
                    </a:p>
                    <a:p>
                      <a:pPr marL="171450" indent="-171450" algn="l"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050" baseline="0" dirty="0"/>
                        <a:t>Risk Mitigation Reduce compliance </a:t>
                      </a:r>
                      <a:br>
                        <a:rPr lang="en-US" sz="1050" baseline="0" dirty="0"/>
                      </a:br>
                      <a:r>
                        <a:rPr lang="en-US" sz="1050" baseline="0" dirty="0"/>
                        <a:t>and risk factors</a:t>
                      </a:r>
                      <a:endParaRPr lang="en-US" sz="1050" baseline="0" dirty="0">
                        <a:latin typeface="Century Gothic" pitchFamily="34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8A43E671-E4A1-4053-B065-35547FD680FC}"/>
              </a:ext>
            </a:extLst>
          </p:cNvPr>
          <p:cNvSpPr txBox="1">
            <a:spLocks/>
          </p:cNvSpPr>
          <p:nvPr/>
        </p:nvSpPr>
        <p:spPr>
          <a:xfrm>
            <a:off x="213606" y="895476"/>
            <a:ext cx="7312954" cy="2731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+mj-lt"/>
              </a:rPr>
              <a:t>OIT has created a custom application framework on the ServiceNow platform that can be redeployed to any UCI business unit/department. This application is configured and customized to each business unit/department’s needs. </a:t>
            </a:r>
          </a:p>
        </p:txBody>
      </p:sp>
    </p:spTree>
    <p:extLst>
      <p:ext uri="{BB962C8B-B14F-4D97-AF65-F5344CB8AC3E}">
        <p14:creationId xmlns:p14="http://schemas.microsoft.com/office/powerpoint/2010/main" val="74231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A972-7E38-0249-8802-CDF1D6E5A829}"/>
              </a:ext>
            </a:extLst>
          </p:cNvPr>
          <p:cNvSpPr txBox="1">
            <a:spLocks/>
          </p:cNvSpPr>
          <p:nvPr/>
        </p:nvSpPr>
        <p:spPr>
          <a:xfrm>
            <a:off x="0" y="376218"/>
            <a:ext cx="7961892" cy="6148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The Power of a Shared Platform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0F210C6-4A0A-154F-BA1E-29A23B5B79A4}"/>
              </a:ext>
            </a:extLst>
          </p:cNvPr>
          <p:cNvSpPr txBox="1">
            <a:spLocks/>
          </p:cNvSpPr>
          <p:nvPr/>
        </p:nvSpPr>
        <p:spPr>
          <a:xfrm>
            <a:off x="4905376" y="2219325"/>
            <a:ext cx="3581400" cy="2450999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REDUCE COSTS </a:t>
            </a:r>
            <a:r>
              <a:rPr lang="en-US" sz="1600" dirty="0">
                <a:latin typeface="+mj-lt"/>
              </a:rPr>
              <a:t>and time by eliminating manual consolidation of data</a:t>
            </a: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DRIVE BUSINESS DECISIONS </a:t>
            </a:r>
            <a:r>
              <a:rPr lang="en-US" sz="1600" dirty="0">
                <a:latin typeface="+mj-lt"/>
              </a:rPr>
              <a:t>utilizing real-time data</a:t>
            </a:r>
          </a:p>
          <a:p>
            <a:pPr marL="0" indent="0">
              <a:buFont typeface="Arial"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IMPROVE USER EXPERIENCE </a:t>
            </a:r>
            <a:r>
              <a:rPr lang="en-US" sz="1600" dirty="0">
                <a:latin typeface="+mj-lt"/>
              </a:rPr>
              <a:t>with personalized dashboards for multiple personas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1196104"/>
            <a:ext cx="8562975" cy="583751"/>
            <a:chOff x="-4" y="1077137"/>
            <a:chExt cx="9552446" cy="662043"/>
          </a:xfrm>
          <a:solidFill>
            <a:srgbClr val="62D3D1"/>
          </a:solidFill>
        </p:grpSpPr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6AC413-DC87-4245-9EEF-99329B465198}"/>
                </a:ext>
              </a:extLst>
            </p:cNvPr>
            <p:cNvSpPr/>
            <p:nvPr/>
          </p:nvSpPr>
          <p:spPr>
            <a:xfrm>
              <a:off x="275476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SHARED USER </a:t>
              </a:r>
              <a:br>
                <a:rPr lang="en-US" sz="1100" dirty="0">
                  <a:solidFill>
                    <a:schemeClr val="bg2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&amp; ASSET DATA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4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410BCF-B1B6-0246-9457-4525F82BFF8C}"/>
                </a:ext>
              </a:extLst>
            </p:cNvPr>
            <p:cNvSpPr/>
            <p:nvPr/>
          </p:nvSpPr>
          <p:spPr>
            <a:xfrm>
              <a:off x="1372184" y="1086295"/>
              <a:ext cx="1382581" cy="652885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REPORTING &amp; DASHBOARDS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40678E-BFBB-2C45-BF24-031812A94958}"/>
                </a:ext>
              </a:extLst>
            </p:cNvPr>
            <p:cNvSpPr/>
            <p:nvPr/>
          </p:nvSpPr>
          <p:spPr>
            <a:xfrm>
              <a:off x="544311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SELF-SERVICE PORTAL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88BFAB-8FD9-2C4E-86DA-466BA67655BF}"/>
                </a:ext>
              </a:extLst>
            </p:cNvPr>
            <p:cNvSpPr/>
            <p:nvPr/>
          </p:nvSpPr>
          <p:spPr>
            <a:xfrm>
              <a:off x="409894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KNOWLEDGE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173BD9-366C-1641-A1BF-3ECF0D7652F9}"/>
                </a:ext>
              </a:extLst>
            </p:cNvPr>
            <p:cNvSpPr/>
            <p:nvPr/>
          </p:nvSpPr>
          <p:spPr>
            <a:xfrm>
              <a:off x="680649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NOTIFICATIONS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862563-6C43-C848-9A97-A6689429B053}"/>
                </a:ext>
              </a:extLst>
            </p:cNvPr>
            <p:cNvSpPr/>
            <p:nvPr/>
          </p:nvSpPr>
          <p:spPr>
            <a:xfrm>
              <a:off x="8169862" y="1077137"/>
              <a:ext cx="1382580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WORKFLOW, SLAs, APPROVAL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23" descr="06 - Anticipate and respond to KPI trends.png">
            <a:extLst>
              <a:ext uri="{FF2B5EF4-FFF2-40B4-BE49-F238E27FC236}">
                <a16:creationId xmlns:a16="http://schemas.microsoft.com/office/drawing/2014/main" id="{4126BC27-D17D-554F-A3C0-BC32FDAD3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6413"/>
          <a:stretch/>
        </p:blipFill>
        <p:spPr>
          <a:xfrm>
            <a:off x="424205" y="2813513"/>
            <a:ext cx="3049477" cy="1856811"/>
          </a:xfrm>
          <a:prstGeom prst="rect">
            <a:avLst/>
          </a:prstGeom>
          <a:ln>
            <a:solidFill>
              <a:srgbClr val="515151"/>
            </a:solidFill>
          </a:ln>
        </p:spPr>
      </p:pic>
      <p:pic>
        <p:nvPicPr>
          <p:cNvPr id="25" name="Picture 24" descr="FieldService-PPMIntegration.JPG">
            <a:extLst>
              <a:ext uri="{FF2B5EF4-FFF2-40B4-BE49-F238E27FC236}">
                <a16:creationId xmlns:a16="http://schemas.microsoft.com/office/drawing/2014/main" id="{A663FAD9-8F0E-F847-B689-D0FAEF528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6066"/>
          <a:stretch/>
        </p:blipFill>
        <p:spPr>
          <a:xfrm>
            <a:off x="2234718" y="1984877"/>
            <a:ext cx="2477927" cy="1311226"/>
          </a:xfrm>
          <a:prstGeom prst="rect">
            <a:avLst/>
          </a:prstGeom>
          <a:ln w="3175" cmpd="sng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63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F4DF3F1-2A00-6A47-B1DA-85632E5242F8}"/>
              </a:ext>
            </a:extLst>
          </p:cNvPr>
          <p:cNvSpPr txBox="1">
            <a:spLocks/>
          </p:cNvSpPr>
          <p:nvPr/>
        </p:nvSpPr>
        <p:spPr>
          <a:xfrm>
            <a:off x="4662554" y="1924858"/>
            <a:ext cx="3900421" cy="2828117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DRIVE DECISIONS </a:t>
            </a:r>
            <a:r>
              <a:rPr lang="en-US" sz="1200" dirty="0">
                <a:latin typeface="+mj-lt"/>
              </a:rPr>
              <a:t>based on end-to-end data </a:t>
            </a:r>
          </a:p>
          <a:p>
            <a:pPr marL="0" indent="0">
              <a:buFont typeface="Arial"/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SAVE TIME AND COST: </a:t>
            </a:r>
            <a:r>
              <a:rPr lang="en-US" sz="1200" dirty="0">
                <a:latin typeface="+mj-lt"/>
              </a:rPr>
              <a:t>Eliminate manual consolidation of information</a:t>
            </a:r>
          </a:p>
          <a:p>
            <a:pPr marL="0" indent="0">
              <a:buFont typeface="Arial"/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POWERFUL AND FLEXIBLE </a:t>
            </a:r>
            <a:r>
              <a:rPr lang="en-US" sz="1200" dirty="0">
                <a:latin typeface="+mj-lt"/>
              </a:rPr>
              <a:t>API to support integration with critical systems of record</a:t>
            </a:r>
          </a:p>
          <a:p>
            <a:pPr marL="0" indent="0">
              <a:buFont typeface="Arial"/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INTERGRATE </a:t>
            </a:r>
            <a:r>
              <a:rPr lang="en-US" sz="1200" dirty="0">
                <a:latin typeface="+mj-lt"/>
              </a:rPr>
              <a:t>with Single Sign-on Services and secure your data using access controls by IP address, by user, by role, and using multi-factor authentication</a:t>
            </a:r>
          </a:p>
          <a:p>
            <a:pPr marL="0" indent="0">
              <a:buFont typeface="Arial"/>
              <a:buNone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 ENCRYPTION </a:t>
            </a:r>
            <a:r>
              <a:rPr lang="en-US" sz="1200" dirty="0">
                <a:latin typeface="+mj-lt"/>
              </a:rPr>
              <a:t>at the field and table level to secure sensitive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600C90D-A0BE-D64B-AA58-71937F0F985A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360ADC-53CD-CA4E-9053-E500CDD4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2137292"/>
            <a:ext cx="4400926" cy="1891502"/>
          </a:xfrm>
          <a:prstGeom prst="rect">
            <a:avLst/>
          </a:prstGeom>
          <a:ln>
            <a:solidFill>
              <a:srgbClr val="3D3B32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1090406"/>
            <a:ext cx="8562975" cy="583752"/>
            <a:chOff x="-4" y="1077137"/>
            <a:chExt cx="9552446" cy="662044"/>
          </a:xfrm>
          <a:solidFill>
            <a:srgbClr val="62D3D1"/>
          </a:solidFill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40678E-BFBB-2C45-BF24-031812A94958}"/>
                </a:ext>
              </a:extLst>
            </p:cNvPr>
            <p:cNvSpPr/>
            <p:nvPr/>
          </p:nvSpPr>
          <p:spPr>
            <a:xfrm>
              <a:off x="544311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SELF-SERVICE PORTAL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88BFAB-8FD9-2C4E-86DA-466BA67655BF}"/>
                </a:ext>
              </a:extLst>
            </p:cNvPr>
            <p:cNvSpPr/>
            <p:nvPr/>
          </p:nvSpPr>
          <p:spPr>
            <a:xfrm>
              <a:off x="409894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KNOWLEDGE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173BD9-366C-1641-A1BF-3ECF0D7652F9}"/>
                </a:ext>
              </a:extLst>
            </p:cNvPr>
            <p:cNvSpPr/>
            <p:nvPr/>
          </p:nvSpPr>
          <p:spPr>
            <a:xfrm>
              <a:off x="680649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NOTIFICATIONS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862563-6C43-C848-9A97-A6689429B053}"/>
                </a:ext>
              </a:extLst>
            </p:cNvPr>
            <p:cNvSpPr/>
            <p:nvPr/>
          </p:nvSpPr>
          <p:spPr>
            <a:xfrm>
              <a:off x="8169862" y="1077137"/>
              <a:ext cx="1382580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WORKFLOW, SLAs, APPROVAL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12EAB-8765-CB49-9E9B-B89FBD3977D2}"/>
              </a:ext>
            </a:extLst>
          </p:cNvPr>
          <p:cNvSpPr/>
          <p:nvPr/>
        </p:nvSpPr>
        <p:spPr>
          <a:xfrm>
            <a:off x="1235999" y="1098479"/>
            <a:ext cx="1224104" cy="567603"/>
          </a:xfrm>
          <a:prstGeom prst="rect">
            <a:avLst/>
          </a:prstGeom>
          <a:solidFill>
            <a:srgbClr val="62D3D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REPORTING &amp; DASHBOARDS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214A45-36D0-0D4B-B739-2D566AADAFA6}"/>
              </a:ext>
            </a:extLst>
          </p:cNvPr>
          <p:cNvSpPr/>
          <p:nvPr/>
        </p:nvSpPr>
        <p:spPr>
          <a:xfrm>
            <a:off x="2486633" y="1090406"/>
            <a:ext cx="1161202" cy="575676"/>
          </a:xfrm>
          <a:prstGeom prst="rect">
            <a:avLst/>
          </a:prstGeom>
          <a:solidFill>
            <a:srgbClr val="0064A4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>
                <a:solidFill>
                  <a:schemeClr val="bg1"/>
                </a:solidFill>
                <a:latin typeface="+mj-lt"/>
              </a:rPr>
              <a:t>SHARED USER </a:t>
            </a:r>
            <a:br>
              <a:rPr lang="en-US" sz="1100">
                <a:solidFill>
                  <a:schemeClr val="bg1"/>
                </a:solidFill>
                <a:latin typeface="+mj-lt"/>
              </a:rPr>
            </a:br>
            <a:r>
              <a:rPr lang="en-US" sz="1100">
                <a:solidFill>
                  <a:schemeClr val="bg1"/>
                </a:solidFill>
                <a:latin typeface="+mj-lt"/>
              </a:rPr>
              <a:t>&amp; ASSET DATA </a:t>
            </a:r>
          </a:p>
        </p:txBody>
      </p:sp>
    </p:spTree>
    <p:extLst>
      <p:ext uri="{BB962C8B-B14F-4D97-AF65-F5344CB8AC3E}">
        <p14:creationId xmlns:p14="http://schemas.microsoft.com/office/powerpoint/2010/main" val="255900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0455AF-BEBE-DE44-B868-60B8343A6808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4FECF45-4E0B-C246-9501-830D45D9CCCA}"/>
              </a:ext>
            </a:extLst>
          </p:cNvPr>
          <p:cNvSpPr txBox="1">
            <a:spLocks/>
          </p:cNvSpPr>
          <p:nvPr/>
        </p:nvSpPr>
        <p:spPr>
          <a:xfrm>
            <a:off x="4206263" y="1872282"/>
            <a:ext cx="4356712" cy="2280145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CENTRALIZED </a:t>
            </a:r>
            <a:r>
              <a:rPr lang="en-US" altLang="en-US" sz="1400" dirty="0">
                <a:latin typeface="+mj-lt"/>
              </a:rPr>
              <a:t>Content-Specific Management of Categorized Content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USER ATTRIBUTE-BASED </a:t>
            </a:r>
            <a:r>
              <a:rPr lang="en-US" altLang="en-US" sz="1400" dirty="0">
                <a:latin typeface="+mj-lt"/>
              </a:rPr>
              <a:t>Content Creation and Editing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ENGAGING USER INTERFACE 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PERSONALIZED USER EXPERIENCE</a:t>
            </a:r>
            <a:endParaRPr lang="en-US" sz="14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397DF-5161-2B4B-878C-624CFC6B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9" y="1872282"/>
            <a:ext cx="3654963" cy="254091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929472"/>
            <a:ext cx="8562975" cy="583752"/>
            <a:chOff x="-4" y="1077137"/>
            <a:chExt cx="9552446" cy="662044"/>
          </a:xfrm>
          <a:solidFill>
            <a:srgbClr val="62D3D1"/>
          </a:solidFill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6AC413-DC87-4245-9EEF-99329B465198}"/>
                </a:ext>
              </a:extLst>
            </p:cNvPr>
            <p:cNvSpPr/>
            <p:nvPr/>
          </p:nvSpPr>
          <p:spPr>
            <a:xfrm>
              <a:off x="275476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SHARED USER </a:t>
              </a:r>
              <a:br>
                <a:rPr lang="en-US" sz="1100">
                  <a:solidFill>
                    <a:schemeClr val="bg2"/>
                  </a:solidFill>
                  <a:latin typeface="+mj-lt"/>
                </a:rPr>
              </a:br>
              <a:r>
                <a:rPr lang="en-US" sz="1100">
                  <a:solidFill>
                    <a:schemeClr val="bg2"/>
                  </a:solidFill>
                  <a:latin typeface="+mj-lt"/>
                </a:rPr>
                <a:t>&amp; ASSET DATA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5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40678E-BFBB-2C45-BF24-031812A94958}"/>
                </a:ext>
              </a:extLst>
            </p:cNvPr>
            <p:cNvSpPr/>
            <p:nvPr/>
          </p:nvSpPr>
          <p:spPr>
            <a:xfrm>
              <a:off x="544311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SELF-SERVICE PORTAL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173BD9-366C-1641-A1BF-3ECF0D7652F9}"/>
                </a:ext>
              </a:extLst>
            </p:cNvPr>
            <p:cNvSpPr/>
            <p:nvPr/>
          </p:nvSpPr>
          <p:spPr>
            <a:xfrm>
              <a:off x="680649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NOTIFICATIONS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862563-6C43-C848-9A97-A6689429B053}"/>
                </a:ext>
              </a:extLst>
            </p:cNvPr>
            <p:cNvSpPr/>
            <p:nvPr/>
          </p:nvSpPr>
          <p:spPr>
            <a:xfrm>
              <a:off x="8169862" y="1077137"/>
              <a:ext cx="1382580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WORKFLOW, SLAs, APPROVAL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12EAB-8765-CB49-9E9B-B89FBD3977D2}"/>
              </a:ext>
            </a:extLst>
          </p:cNvPr>
          <p:cNvSpPr/>
          <p:nvPr/>
        </p:nvSpPr>
        <p:spPr>
          <a:xfrm>
            <a:off x="1230052" y="929472"/>
            <a:ext cx="1224104" cy="567603"/>
          </a:xfrm>
          <a:prstGeom prst="rect">
            <a:avLst/>
          </a:prstGeom>
          <a:solidFill>
            <a:srgbClr val="62D3D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REPORTING &amp; DASHBOARDS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410BCF-B1B6-0246-9457-4525F82BFF8C}"/>
              </a:ext>
            </a:extLst>
          </p:cNvPr>
          <p:cNvSpPr/>
          <p:nvPr/>
        </p:nvSpPr>
        <p:spPr>
          <a:xfrm>
            <a:off x="3657145" y="937544"/>
            <a:ext cx="1239369" cy="575676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39013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D3037B-44AA-7740-A2AF-5C3C3F82AA0A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027406-7A69-1A4D-ADAB-2381C72A095F}"/>
              </a:ext>
            </a:extLst>
          </p:cNvPr>
          <p:cNvSpPr txBox="1">
            <a:spLocks/>
          </p:cNvSpPr>
          <p:nvPr/>
        </p:nvSpPr>
        <p:spPr>
          <a:xfrm>
            <a:off x="4403726" y="1858963"/>
            <a:ext cx="4159250" cy="2760662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 CONSISTENCY </a:t>
            </a:r>
            <a:r>
              <a:rPr lang="en-US" sz="1400" dirty="0">
                <a:latin typeface="+mj-lt"/>
              </a:rPr>
              <a:t>to improve user experience</a:t>
            </a:r>
          </a:p>
          <a:p>
            <a:pPr marL="0" indent="0">
              <a:buFont typeface="Arial"/>
              <a:buNone/>
            </a:pPr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PROMOTE SELF-SERVICE 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CONFIGURE </a:t>
            </a:r>
            <a:r>
              <a:rPr lang="en-US" sz="1400" dirty="0">
                <a:latin typeface="+mj-lt"/>
              </a:rPr>
              <a:t>to fit organizational needs, from reporting phishing emails or policy violations to requesting access to secure systems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1043025"/>
            <a:ext cx="8562975" cy="583752"/>
            <a:chOff x="-4" y="1077137"/>
            <a:chExt cx="9552446" cy="662044"/>
          </a:xfrm>
          <a:solidFill>
            <a:srgbClr val="62D3D1"/>
          </a:solidFill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6AC413-DC87-4245-9EEF-99329B465198}"/>
                </a:ext>
              </a:extLst>
            </p:cNvPr>
            <p:cNvSpPr/>
            <p:nvPr/>
          </p:nvSpPr>
          <p:spPr>
            <a:xfrm>
              <a:off x="275476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SHARED USER </a:t>
              </a:r>
              <a:br>
                <a:rPr lang="en-US" sz="1100">
                  <a:solidFill>
                    <a:schemeClr val="bg2"/>
                  </a:solidFill>
                  <a:latin typeface="+mj-lt"/>
                </a:rPr>
              </a:br>
              <a:r>
                <a:rPr lang="en-US" sz="1100">
                  <a:solidFill>
                    <a:schemeClr val="bg2"/>
                  </a:solidFill>
                  <a:latin typeface="+mj-lt"/>
                </a:rPr>
                <a:t>&amp; ASSET DATA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5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88BFAB-8FD9-2C4E-86DA-466BA67655BF}"/>
                </a:ext>
              </a:extLst>
            </p:cNvPr>
            <p:cNvSpPr/>
            <p:nvPr/>
          </p:nvSpPr>
          <p:spPr>
            <a:xfrm>
              <a:off x="409894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KNOWLEDGE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173BD9-366C-1641-A1BF-3ECF0D7652F9}"/>
                </a:ext>
              </a:extLst>
            </p:cNvPr>
            <p:cNvSpPr/>
            <p:nvPr/>
          </p:nvSpPr>
          <p:spPr>
            <a:xfrm>
              <a:off x="680649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NOTIFICATIONS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862563-6C43-C848-9A97-A6689429B053}"/>
                </a:ext>
              </a:extLst>
            </p:cNvPr>
            <p:cNvSpPr/>
            <p:nvPr/>
          </p:nvSpPr>
          <p:spPr>
            <a:xfrm>
              <a:off x="8169862" y="1077137"/>
              <a:ext cx="1382580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WORKFLOW, SLAs, APPROVAL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12EAB-8765-CB49-9E9B-B89FBD3977D2}"/>
              </a:ext>
            </a:extLst>
          </p:cNvPr>
          <p:cNvSpPr/>
          <p:nvPr/>
        </p:nvSpPr>
        <p:spPr>
          <a:xfrm>
            <a:off x="1228104" y="1047061"/>
            <a:ext cx="1224104" cy="567603"/>
          </a:xfrm>
          <a:prstGeom prst="rect">
            <a:avLst/>
          </a:prstGeom>
          <a:solidFill>
            <a:srgbClr val="62D3D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REPORTING &amp; DASHBOARDS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410BCF-B1B6-0246-9457-4525F82BFF8C}"/>
              </a:ext>
            </a:extLst>
          </p:cNvPr>
          <p:cNvSpPr/>
          <p:nvPr/>
        </p:nvSpPr>
        <p:spPr>
          <a:xfrm>
            <a:off x="4896510" y="1051098"/>
            <a:ext cx="1170525" cy="5756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SELF-SERVICE PORTAL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0" y="1930160"/>
            <a:ext cx="4064843" cy="23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E612-69D6-AD4D-94D5-5C8E1972ADF3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6AEC105-9AC9-324E-B589-52B7F0C2B29E}"/>
              </a:ext>
            </a:extLst>
          </p:cNvPr>
          <p:cNvSpPr txBox="1">
            <a:spLocks/>
          </p:cNvSpPr>
          <p:nvPr/>
        </p:nvSpPr>
        <p:spPr>
          <a:xfrm>
            <a:off x="4518025" y="1847810"/>
            <a:ext cx="4044950" cy="2446877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80"/>
              </a:spcBef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IMPROVE EXPERIENCE: </a:t>
            </a:r>
          </a:p>
          <a:p>
            <a:pPr marL="0" lvl="1" indent="0">
              <a:spcBef>
                <a:spcPts val="480"/>
              </a:spcBef>
              <a:buNone/>
            </a:pPr>
            <a:r>
              <a:rPr lang="en-US" sz="1400" dirty="0">
                <a:latin typeface="+mj-lt"/>
              </a:rPr>
              <a:t>Consistent notification process </a:t>
            </a:r>
          </a:p>
          <a:p>
            <a:pPr marL="0" lvl="1" indent="0">
              <a:spcBef>
                <a:spcPts val="480"/>
              </a:spcBef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IMPROVED PRODUCTIVITY </a:t>
            </a:r>
          </a:p>
          <a:p>
            <a:pPr marL="0" lvl="1" indent="0">
              <a:spcBef>
                <a:spcPts val="480"/>
              </a:spcBef>
              <a:buNone/>
            </a:pPr>
            <a:r>
              <a:rPr lang="en-US" sz="1400" dirty="0">
                <a:latin typeface="+mj-lt"/>
              </a:rPr>
              <a:t>Empower your team to receive information in the way they want to receive it</a:t>
            </a:r>
          </a:p>
        </p:txBody>
      </p:sp>
      <p:pic>
        <p:nvPicPr>
          <p:cNvPr id="13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F7E79B-7919-4611-B65A-B736068E3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7" y="1903334"/>
            <a:ext cx="4264609" cy="233583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A2F4A69-B8CE-014A-A285-DA8EAADFBB0C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986403"/>
            <a:ext cx="8562975" cy="583752"/>
            <a:chOff x="-4" y="1077137"/>
            <a:chExt cx="9552446" cy="662044"/>
          </a:xfrm>
          <a:solidFill>
            <a:srgbClr val="62D3D1"/>
          </a:solidFill>
        </p:grpSpPr>
        <p:sp>
          <p:nvSpPr>
            <p:cNvPr id="29" name="Round Same Side Corner Rectangle 28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6AC413-DC87-4245-9EEF-99329B465198}"/>
                </a:ext>
              </a:extLst>
            </p:cNvPr>
            <p:cNvSpPr/>
            <p:nvPr/>
          </p:nvSpPr>
          <p:spPr>
            <a:xfrm>
              <a:off x="275476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SHARED USER </a:t>
              </a:r>
              <a:br>
                <a:rPr lang="en-US" sz="1100">
                  <a:solidFill>
                    <a:schemeClr val="bg2"/>
                  </a:solidFill>
                  <a:latin typeface="+mj-lt"/>
                </a:rPr>
              </a:br>
              <a:r>
                <a:rPr lang="en-US" sz="1100">
                  <a:solidFill>
                    <a:schemeClr val="bg2"/>
                  </a:solidFill>
                  <a:latin typeface="+mj-lt"/>
                </a:rPr>
                <a:t>&amp; ASSET DATA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5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40678E-BFBB-2C45-BF24-031812A94958}"/>
                </a:ext>
              </a:extLst>
            </p:cNvPr>
            <p:cNvSpPr/>
            <p:nvPr/>
          </p:nvSpPr>
          <p:spPr>
            <a:xfrm>
              <a:off x="544311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SELF-SERVICE PORTAL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88BFAB-8FD9-2C4E-86DA-466BA67655BF}"/>
                </a:ext>
              </a:extLst>
            </p:cNvPr>
            <p:cNvSpPr/>
            <p:nvPr/>
          </p:nvSpPr>
          <p:spPr>
            <a:xfrm>
              <a:off x="409894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KNOWLEDGE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862563-6C43-C848-9A97-A6689429B053}"/>
                </a:ext>
              </a:extLst>
            </p:cNvPr>
            <p:cNvSpPr/>
            <p:nvPr/>
          </p:nvSpPr>
          <p:spPr>
            <a:xfrm>
              <a:off x="8169862" y="1077137"/>
              <a:ext cx="1382580" cy="652885"/>
            </a:xfrm>
            <a:prstGeom prst="rect">
              <a:avLst/>
            </a:prstGeom>
            <a:solidFill>
              <a:srgbClr val="62D3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WORKFLOW, SLAs, APPROVAL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5512EAB-8765-CB49-9E9B-B89FBD3977D2}"/>
              </a:ext>
            </a:extLst>
          </p:cNvPr>
          <p:cNvSpPr/>
          <p:nvPr/>
        </p:nvSpPr>
        <p:spPr>
          <a:xfrm>
            <a:off x="1228104" y="994476"/>
            <a:ext cx="1224104" cy="567603"/>
          </a:xfrm>
          <a:prstGeom prst="rect">
            <a:avLst/>
          </a:prstGeom>
          <a:solidFill>
            <a:srgbClr val="62D3D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REPORTING &amp; DASHBOARDS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410BCF-B1B6-0246-9457-4525F82BFF8C}"/>
              </a:ext>
            </a:extLst>
          </p:cNvPr>
          <p:cNvSpPr/>
          <p:nvPr/>
        </p:nvSpPr>
        <p:spPr>
          <a:xfrm>
            <a:off x="6084235" y="988963"/>
            <a:ext cx="1239369" cy="575676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NOTIFICATIONS</a:t>
            </a:r>
          </a:p>
        </p:txBody>
      </p:sp>
    </p:spTree>
    <p:extLst>
      <p:ext uri="{BB962C8B-B14F-4D97-AF65-F5344CB8AC3E}">
        <p14:creationId xmlns:p14="http://schemas.microsoft.com/office/powerpoint/2010/main" val="297291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4A69-B8CE-014A-A285-DA8EAADFBB0C}"/>
              </a:ext>
            </a:extLst>
          </p:cNvPr>
          <p:cNvSpPr txBox="1">
            <a:spLocks/>
          </p:cNvSpPr>
          <p:nvPr/>
        </p:nvSpPr>
        <p:spPr>
          <a:xfrm>
            <a:off x="410579" y="241385"/>
            <a:ext cx="11253883" cy="6973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64A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The Power of a Shared Platform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049BD96-3805-B045-8555-CD28CA57D089}"/>
              </a:ext>
            </a:extLst>
          </p:cNvPr>
          <p:cNvSpPr txBox="1">
            <a:spLocks/>
          </p:cNvSpPr>
          <p:nvPr/>
        </p:nvSpPr>
        <p:spPr>
          <a:xfrm>
            <a:off x="4879304" y="1826756"/>
            <a:ext cx="3683671" cy="2708184"/>
          </a:xfrm>
          <a:prstGeom prst="rect">
            <a:avLst/>
          </a:prstGeom>
        </p:spPr>
        <p:txBody>
          <a:bodyPr/>
          <a:lstStyle>
            <a:lvl1pPr marL="228509" indent="-228509" algn="l" defTabSz="45701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1pPr>
            <a:lvl2pPr marL="457017" indent="-225335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2pPr>
            <a:lvl3pPr marL="741066" indent="-171381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3pPr>
            <a:lvl4pPr marL="1026702" indent="-172969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4pPr>
            <a:lvl5pPr marL="1310750" indent="-165034" algn="l" defTabSz="45701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Gilroy" panose="00000500000000000000" pitchFamily="50" charset="0"/>
                <a:cs typeface="Gilroy" panose="00000500000000000000" pitchFamily="50" charset="0"/>
              </a:defRPr>
            </a:lvl5pPr>
            <a:lvl6pPr marL="2513594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457017" rtl="0" eaLnBrk="1" latinLnBrk="0" hangingPunct="1">
              <a:spcBef>
                <a:spcPct val="200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AUTOMATE </a:t>
            </a:r>
            <a:r>
              <a:rPr lang="en-US" sz="1400" dirty="0">
                <a:latin typeface="+mj-lt"/>
              </a:rPr>
              <a:t>and streamline your processes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APPROVALS </a:t>
            </a:r>
            <a:r>
              <a:rPr lang="en-US" sz="1400" dirty="0">
                <a:latin typeface="+mj-lt"/>
              </a:rPr>
              <a:t>are intuitive for a mobile workforce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UTILIZE PERFORMANCE </a:t>
            </a:r>
            <a:r>
              <a:rPr lang="en-US" sz="1400" dirty="0">
                <a:latin typeface="+mj-lt"/>
              </a:rPr>
              <a:t>data to drive continuous improvement initiatives</a:t>
            </a:r>
          </a:p>
        </p:txBody>
      </p:sp>
      <p:pic>
        <p:nvPicPr>
          <p:cNvPr id="13" name="Picture 12" descr="04 - Proactively fix issues through Change Management .png">
            <a:extLst>
              <a:ext uri="{FF2B5EF4-FFF2-40B4-BE49-F238E27FC236}">
                <a16:creationId xmlns:a16="http://schemas.microsoft.com/office/drawing/2014/main" id="{C28C57AF-97A9-694C-BB12-4BD06378E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1797" b="1571"/>
          <a:stretch/>
        </p:blipFill>
        <p:spPr>
          <a:xfrm>
            <a:off x="407286" y="1826756"/>
            <a:ext cx="4231390" cy="2708184"/>
          </a:xfrm>
          <a:prstGeom prst="rect">
            <a:avLst/>
          </a:prstGeom>
          <a:ln>
            <a:solidFill>
              <a:srgbClr val="51515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F0683-6E12-EC4B-A9EF-5A21A6034FC7}"/>
              </a:ext>
            </a:extLst>
          </p:cNvPr>
          <p:cNvGrpSpPr/>
          <p:nvPr/>
        </p:nvGrpSpPr>
        <p:grpSpPr>
          <a:xfrm>
            <a:off x="0" y="1002772"/>
            <a:ext cx="8562975" cy="575679"/>
            <a:chOff x="-4" y="1086293"/>
            <a:chExt cx="9552446" cy="652888"/>
          </a:xfrm>
          <a:solidFill>
            <a:srgbClr val="62D3D1"/>
          </a:solidFill>
        </p:grpSpPr>
        <p:sp>
          <p:nvSpPr>
            <p:cNvPr id="15" name="Round Same Side Corner Rectangle 14">
              <a:extLst>
                <a:ext uri="{FF2B5EF4-FFF2-40B4-BE49-F238E27FC236}">
                  <a16:creationId xmlns:a16="http://schemas.microsoft.com/office/drawing/2014/main" id="{D3FE30C3-4E9F-3E44-AA5A-1D330E7CFBFE}"/>
                </a:ext>
              </a:extLst>
            </p:cNvPr>
            <p:cNvSpPr/>
            <p:nvPr/>
          </p:nvSpPr>
          <p:spPr>
            <a:xfrm rot="5400000">
              <a:off x="4449775" y="-3363486"/>
              <a:ext cx="652887" cy="955244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6AC413-DC87-4245-9EEF-99329B465198}"/>
                </a:ext>
              </a:extLst>
            </p:cNvPr>
            <p:cNvSpPr/>
            <p:nvPr/>
          </p:nvSpPr>
          <p:spPr>
            <a:xfrm>
              <a:off x="275476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SHARED USER </a:t>
              </a:r>
              <a:br>
                <a:rPr lang="en-US" sz="1100">
                  <a:solidFill>
                    <a:schemeClr val="bg2"/>
                  </a:solidFill>
                  <a:latin typeface="+mj-lt"/>
                </a:rPr>
              </a:br>
              <a:r>
                <a:rPr lang="en-US" sz="1100">
                  <a:solidFill>
                    <a:schemeClr val="bg2"/>
                  </a:solidFill>
                  <a:latin typeface="+mj-lt"/>
                </a:rPr>
                <a:t>&amp; ASSET DATA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814D9E-3CEE-F647-A46C-D63ABB7573C5}"/>
                </a:ext>
              </a:extLst>
            </p:cNvPr>
            <p:cNvSpPr/>
            <p:nvPr/>
          </p:nvSpPr>
          <p:spPr>
            <a:xfrm>
              <a:off x="2" y="1086296"/>
              <a:ext cx="1372184" cy="652885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SHARED PLATFORM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40678E-BFBB-2C45-BF24-031812A94958}"/>
                </a:ext>
              </a:extLst>
            </p:cNvPr>
            <p:cNvSpPr/>
            <p:nvPr/>
          </p:nvSpPr>
          <p:spPr>
            <a:xfrm>
              <a:off x="5443115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SELF-SERVICE PORTAL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88BFAB-8FD9-2C4E-86DA-466BA67655BF}"/>
                </a:ext>
              </a:extLst>
            </p:cNvPr>
            <p:cNvSpPr/>
            <p:nvPr/>
          </p:nvSpPr>
          <p:spPr>
            <a:xfrm>
              <a:off x="409894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>
                  <a:solidFill>
                    <a:schemeClr val="bg2"/>
                  </a:solidFill>
                  <a:latin typeface="+mj-lt"/>
                </a:rPr>
                <a:t>KNOWLEDGE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173BD9-366C-1641-A1BF-3ECF0D7652F9}"/>
                </a:ext>
              </a:extLst>
            </p:cNvPr>
            <p:cNvSpPr/>
            <p:nvPr/>
          </p:nvSpPr>
          <p:spPr>
            <a:xfrm>
              <a:off x="6806490" y="1086295"/>
              <a:ext cx="1344175" cy="6528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bg2"/>
                  </a:solidFill>
                  <a:latin typeface="+mj-lt"/>
                </a:rPr>
                <a:t>NOTIFICATIONS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9B2433-99FA-8A42-9BF1-0C6BCD80457C}"/>
                </a:ext>
              </a:extLst>
            </p:cNvPr>
            <p:cNvGrpSpPr/>
            <p:nvPr/>
          </p:nvGrpSpPr>
          <p:grpSpPr>
            <a:xfrm>
              <a:off x="1372185" y="1086296"/>
              <a:ext cx="6759280" cy="652884"/>
              <a:chOff x="1372185" y="1386990"/>
              <a:chExt cx="6759280" cy="352190"/>
            </a:xfrm>
            <a:grpFill/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5FBE5C4-53D9-9F4E-A69C-FDEDC92661D6}"/>
                  </a:ext>
                </a:extLst>
              </p:cNvPr>
              <p:cNvCxnSpPr/>
              <p:nvPr/>
            </p:nvCxnSpPr>
            <p:spPr>
              <a:xfrm flipV="1">
                <a:off x="137218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F5F8C6-CE5D-6B46-864A-163779B3CA87}"/>
                  </a:ext>
                </a:extLst>
              </p:cNvPr>
              <p:cNvCxnSpPr/>
              <p:nvPr/>
            </p:nvCxnSpPr>
            <p:spPr>
              <a:xfrm flipV="1">
                <a:off x="27547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00C469-1F70-4941-A22F-9CBFBDFD7EB6}"/>
                  </a:ext>
                </a:extLst>
              </p:cNvPr>
              <p:cNvCxnSpPr/>
              <p:nvPr/>
            </p:nvCxnSpPr>
            <p:spPr>
              <a:xfrm flipV="1">
                <a:off x="409894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6BE6A5-CF8B-E94C-B472-3309E865FB91}"/>
                  </a:ext>
                </a:extLst>
              </p:cNvPr>
              <p:cNvCxnSpPr/>
              <p:nvPr/>
            </p:nvCxnSpPr>
            <p:spPr>
              <a:xfrm flipV="1">
                <a:off x="544311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B2129F9-5A5A-2648-B49C-6632EA7C3D0E}"/>
                  </a:ext>
                </a:extLst>
              </p:cNvPr>
              <p:cNvCxnSpPr/>
              <p:nvPr/>
            </p:nvCxnSpPr>
            <p:spPr>
              <a:xfrm flipV="1">
                <a:off x="6787290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EDFBCE5-22E5-4945-9952-F1282DC3D280}"/>
                  </a:ext>
                </a:extLst>
              </p:cNvPr>
              <p:cNvCxnSpPr/>
              <p:nvPr/>
            </p:nvCxnSpPr>
            <p:spPr>
              <a:xfrm flipV="1">
                <a:off x="8131465" y="1386990"/>
                <a:ext cx="0" cy="35219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12EAB-8765-CB49-9E9B-B89FBD3977D2}"/>
              </a:ext>
            </a:extLst>
          </p:cNvPr>
          <p:cNvSpPr/>
          <p:nvPr/>
        </p:nvSpPr>
        <p:spPr>
          <a:xfrm>
            <a:off x="1230052" y="998734"/>
            <a:ext cx="1224104" cy="567603"/>
          </a:xfrm>
          <a:prstGeom prst="rect">
            <a:avLst/>
          </a:prstGeom>
          <a:solidFill>
            <a:srgbClr val="62D3D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2"/>
                </a:solidFill>
                <a:latin typeface="+mj-lt"/>
              </a:rPr>
              <a:t>REPORTING &amp; DASHBOARDS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410BCF-B1B6-0246-9457-4525F82BFF8C}"/>
              </a:ext>
            </a:extLst>
          </p:cNvPr>
          <p:cNvSpPr/>
          <p:nvPr/>
        </p:nvSpPr>
        <p:spPr>
          <a:xfrm>
            <a:off x="7306391" y="1002773"/>
            <a:ext cx="1239369" cy="575676"/>
          </a:xfrm>
          <a:prstGeom prst="rect">
            <a:avLst/>
          </a:prstGeom>
          <a:solidFill>
            <a:srgbClr val="006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85000"/>
              </a:lnSpc>
            </a:pPr>
            <a:r>
              <a:rPr lang="en-US" sz="1100" dirty="0">
                <a:solidFill>
                  <a:schemeClr val="bg1"/>
                </a:solidFill>
                <a:latin typeface="+mj-lt"/>
              </a:rPr>
              <a:t>WORKFLOW, SLAs, APPROVAL</a:t>
            </a:r>
          </a:p>
        </p:txBody>
      </p:sp>
    </p:spTree>
    <p:extLst>
      <p:ext uri="{BB962C8B-B14F-4D97-AF65-F5344CB8AC3E}">
        <p14:creationId xmlns:p14="http://schemas.microsoft.com/office/powerpoint/2010/main" val="12447090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4A1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A0D8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610</Words>
  <Application>Microsoft Macintosh PowerPoint</Application>
  <PresentationFormat>On-screen Show (16:9)</PresentationFormat>
  <Paragraphs>133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Rounded MT Bold</vt:lpstr>
      <vt:lpstr>Gilroy</vt:lpstr>
      <vt:lpstr>Calibri</vt:lpstr>
      <vt:lpstr>Arial</vt:lpstr>
      <vt:lpstr>Montserrat SemiBold</vt:lpstr>
      <vt:lpstr>Century Gothic</vt:lpstr>
      <vt:lpstr>Simple Light</vt:lpstr>
      <vt:lpstr>Digital Workflows in ServiceNow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ServiceNow TechnoExpo Final</dc:title>
  <dc:creator>Jason Dulaney</dc:creator>
  <dc:description>Digital Workflows in ServiceNow</dc:description>
  <cp:lastModifiedBy>Katie Chappell</cp:lastModifiedBy>
  <cp:revision>37</cp:revision>
  <dcterms:modified xsi:type="dcterms:W3CDTF">2019-10-09T01:52:56Z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0x010100554572315066D04E921F65E7FCE93100</vt:lpwstr>
  </property>
  <property fmtid="{D5CDD505-2E9C-101B-9397-08002B2CF9AE}" pid="3" name="Presentation">
    <vt:lpwstr>ServiceNow TechnoExpo Final</vt:lpwstr>
  </property>
  <property fmtid="{D5CDD505-2E9C-101B-9397-08002B2CF9AE}" pid="4" name="SlideDescription">
    <vt:lpwstr>Digital Workflows in ServiceNow</vt:lpwstr>
  </property>
</Properties>
</file>