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258" r:id="rId3"/>
    <p:sldId id="262" r:id="rId4"/>
    <p:sldId id="267" r:id="rId5"/>
    <p:sldId id="268" r:id="rId6"/>
    <p:sldId id="269" r:id="rId7"/>
    <p:sldId id="270" r:id="rId8"/>
    <p:sldId id="271" r:id="rId9"/>
    <p:sldId id="282" r:id="rId10"/>
    <p:sldId id="278" r:id="rId11"/>
    <p:sldId id="276" r:id="rId12"/>
    <p:sldId id="277" r:id="rId13"/>
    <p:sldId id="265" r:id="rId14"/>
    <p:sldId id="264" r:id="rId15"/>
    <p:sldId id="281" r:id="rId16"/>
    <p:sldId id="279" r:id="rId17"/>
    <p:sldId id="280" r:id="rId18"/>
    <p:sldId id="266" r:id="rId19"/>
    <p:sldId id="273" r:id="rId20"/>
    <p:sldId id="274" r:id="rId21"/>
    <p:sldId id="275" r:id="rId22"/>
    <p:sldId id="263" r:id="rId23"/>
    <p:sldId id="283" r:id="rId24"/>
    <p:sldId id="284" r:id="rId25"/>
    <p:sldId id="286" r:id="rId26"/>
    <p:sldId id="287" r:id="rId27"/>
    <p:sldId id="288" r:id="rId28"/>
    <p:sldId id="289" r:id="rId29"/>
    <p:sldId id="291" r:id="rId30"/>
    <p:sldId id="292" r:id="rId31"/>
    <p:sldId id="293" r:id="rId32"/>
    <p:sldId id="290" r:id="rId33"/>
    <p:sldId id="294" r:id="rId34"/>
    <p:sldId id="295" r:id="rId35"/>
    <p:sldId id="296" r:id="rId36"/>
    <p:sldId id="297" r:id="rId37"/>
    <p:sldId id="298" r:id="rId38"/>
  </p:sldIdLst>
  <p:sldSz cx="9144000" cy="5143500" type="screen16x9"/>
  <p:notesSz cx="6858000" cy="9144000"/>
  <p:embeddedFontLst>
    <p:embeddedFont>
      <p:font typeface="Montserrat Medium" panose="020B0604020202020204" charset="0"/>
      <p:regular r:id="rId40"/>
      <p:bold r:id="rId41"/>
      <p:italic r:id="rId42"/>
      <p:boldItalic r:id="rId43"/>
    </p:embeddedFont>
    <p:embeddedFont>
      <p:font typeface="Montserrat" panose="020B0604020202020204" charset="0"/>
      <p:regular r:id="rId44"/>
      <p:bold r:id="rId45"/>
      <p:italic r:id="rId46"/>
      <p:boldItalic r:id="rId47"/>
    </p:embeddedFont>
    <p:embeddedFont>
      <p:font typeface="Montserrat SemiBold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35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54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33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55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71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36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3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28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82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75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31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31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831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831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4277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20806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37335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427750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2080675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3733588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7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511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F3CE-A40A-4823-8A3B-44874F47CCD1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Office of Institutional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1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three main points">
  <p:cSld name="SECTION_HEADER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3100" y="1130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1025750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3267275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5508800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025775" y="3800825"/>
            <a:ext cx="21522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3267300" y="3800825"/>
            <a:ext cx="2152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5508825" y="3800825"/>
            <a:ext cx="2152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1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1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1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038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947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7947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16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69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369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240650" y="1130150"/>
            <a:ext cx="4469400" cy="3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235500" y="40019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6442944" y="2200125"/>
            <a:ext cx="4923300" cy="497100"/>
          </a:xfrm>
          <a:prstGeom prst="rect">
            <a:avLst/>
          </a:prstGeom>
          <a:solidFill>
            <a:srgbClr val="009BE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Data &amp; Analytics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-3750" y="4910325"/>
            <a:ext cx="9156900" cy="259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-6450" y="4910317"/>
            <a:ext cx="9156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11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4886440"/>
            <a:ext cx="9144003" cy="30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87625" y="106803"/>
            <a:ext cx="1688326" cy="6779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t.uci.edu/bi-ds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datawarehouse.uci.edu/" TargetMode="External"/><Relationship Id="rId4" Type="http://schemas.openxmlformats.org/officeDocument/2006/relationships/hyperlink" Target="https://portal.uci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ci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atawarehouse.uci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it@uci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oit-cognos-users@uci.edu" TargetMode="External"/><Relationship Id="rId4" Type="http://schemas.openxmlformats.org/officeDocument/2006/relationships/hyperlink" Target="mailto:uci-dwh@uci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ci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atawarehouse.uci.ed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it@uci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oit-cognos-users@uci.edu" TargetMode="External"/><Relationship Id="rId4" Type="http://schemas.openxmlformats.org/officeDocument/2006/relationships/hyperlink" Target="mailto:uci-dwh@uci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ci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atawarehouse.uci.ed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it@uci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oit-cognos-users@uci.edu" TargetMode="External"/><Relationship Id="rId4" Type="http://schemas.openxmlformats.org/officeDocument/2006/relationships/hyperlink" Target="mailto:uci-dwh@uci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ci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atawarehouse.uci.edu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oit@uci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oit-cognos-users@uci.edu" TargetMode="External"/><Relationship Id="rId4" Type="http://schemas.openxmlformats.org/officeDocument/2006/relationships/hyperlink" Target="mailto:uci-dwh@uci.ed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ci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atawarehouse.uci.edu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it@uci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oit-cognos-users@uci.edu" TargetMode="External"/><Relationship Id="rId4" Type="http://schemas.openxmlformats.org/officeDocument/2006/relationships/hyperlink" Target="mailto:uci-dwh@uc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0"/>
            <a:ext cx="8520600" cy="373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 Give </a:t>
            </a:r>
            <a:r>
              <a:rPr lang="en-US" dirty="0"/>
              <a:t>a Hoot About Reporting and Analytics</a:t>
            </a:r>
            <a:r>
              <a:rPr lang="en-US" dirty="0" smtClean="0"/>
              <a:t>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2564780"/>
            <a:ext cx="8571688" cy="1851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hlinkClick r:id="rId3"/>
              </a:rPr>
              <a:t>oit.uci.edu/bi-</a:t>
            </a:r>
            <a:r>
              <a:rPr lang="en-US" dirty="0" err="1" smtClean="0">
                <a:hlinkClick r:id="rId3"/>
              </a:rPr>
              <a:t>dss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marL="0" lvl="0" indent="0">
              <a:buClr>
                <a:srgbClr val="595959"/>
              </a:buClr>
            </a:pPr>
            <a:r>
              <a:rPr lang="en-US" sz="1600" dirty="0">
                <a:solidFill>
                  <a:srgbClr val="595959"/>
                </a:solidFill>
              </a:rPr>
              <a:t>(Decision Support Tab</a:t>
            </a:r>
            <a:r>
              <a:rPr lang="en-US" sz="1600" dirty="0" smtClean="0">
                <a:solidFill>
                  <a:srgbClr val="595959"/>
                </a:solidFill>
              </a:rPr>
              <a:t>)</a:t>
            </a:r>
            <a:endParaRPr lang="en-US" dirty="0" smtClean="0">
              <a:hlinkClick r:id="rId4"/>
            </a:endParaRPr>
          </a:p>
          <a:p>
            <a:pPr marL="0" lvl="0" indent="0"/>
            <a:r>
              <a:rPr lang="en-US" dirty="0" smtClean="0">
                <a:hlinkClick r:id="rId4"/>
              </a:rPr>
              <a:t>portal.uci.edu</a:t>
            </a:r>
            <a:r>
              <a:rPr lang="en-US" dirty="0" smtClean="0"/>
              <a:t> </a:t>
            </a:r>
            <a:endParaRPr lang="en-US" dirty="0" smtClean="0"/>
          </a:p>
          <a:p>
            <a:pPr marL="0" lvl="0" indent="0"/>
            <a:r>
              <a:rPr lang="en-US" sz="1600" dirty="0" smtClean="0"/>
              <a:t>(Decision Support Tab)</a:t>
            </a:r>
          </a:p>
          <a:p>
            <a:pPr marL="0" lvl="0" indent="0"/>
            <a:endParaRPr lang="en-US" sz="1000" dirty="0" smtClean="0"/>
          </a:p>
          <a:p>
            <a:pPr marL="0" lvl="0" indent="0"/>
            <a:r>
              <a:rPr lang="en-US" dirty="0" smtClean="0">
                <a:hlinkClick r:id="rId5"/>
              </a:rPr>
              <a:t>datawarehouse.uci.edu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(New Website Coming Soon!)</a:t>
            </a:r>
            <a:endParaRPr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" y="67816"/>
            <a:ext cx="1293246" cy="1951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828432"/>
            <a:ext cx="8520600" cy="2623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Give </a:t>
            </a:r>
            <a:r>
              <a:rPr lang="en-US" dirty="0"/>
              <a:t>a Hoot About Reporting and Analytics</a:t>
            </a:r>
            <a:r>
              <a:rPr lang="en-US" dirty="0" smtClean="0"/>
              <a:t>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3259015"/>
            <a:ext cx="8571688" cy="115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hlinkClick r:id="rId3"/>
              </a:rPr>
              <a:t>portal.uci.edu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(Decision Support Tab)</a:t>
            </a:r>
          </a:p>
          <a:p>
            <a:pPr marL="0" lvl="0" indent="0"/>
            <a:endParaRPr lang="en-US" sz="1000" dirty="0" smtClean="0"/>
          </a:p>
          <a:p>
            <a:pPr marL="0" lvl="0" indent="0"/>
            <a:r>
              <a:rPr lang="en-US" dirty="0" smtClean="0">
                <a:hlinkClick r:id="rId4"/>
              </a:rPr>
              <a:t>datawarehouse.uci.edu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(New Website Coming Soon!)</a:t>
            </a:r>
            <a:endParaRPr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44" y="132588"/>
            <a:ext cx="6127652" cy="885137"/>
          </a:xfrm>
        </p:spPr>
        <p:txBody>
          <a:bodyPr/>
          <a:lstStyle/>
          <a:p>
            <a:pPr algn="ctr"/>
            <a:r>
              <a:rPr lang="en-US" dirty="0" smtClean="0"/>
              <a:t>Come Watch Our Presentations!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44" cy="10484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5156" y="1017726"/>
          <a:ext cx="8407908" cy="38057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8020">
                  <a:extLst>
                    <a:ext uri="{9D8B030D-6E8A-4147-A177-3AD203B41FA5}">
                      <a16:colId xmlns:a16="http://schemas.microsoft.com/office/drawing/2014/main" val="599689562"/>
                    </a:ext>
                  </a:extLst>
                </a:gridCol>
                <a:gridCol w="1558579">
                  <a:extLst>
                    <a:ext uri="{9D8B030D-6E8A-4147-A177-3AD203B41FA5}">
                      <a16:colId xmlns:a16="http://schemas.microsoft.com/office/drawing/2014/main" val="1412439099"/>
                    </a:ext>
                  </a:extLst>
                </a:gridCol>
                <a:gridCol w="2379332">
                  <a:extLst>
                    <a:ext uri="{9D8B030D-6E8A-4147-A177-3AD203B41FA5}">
                      <a16:colId xmlns:a16="http://schemas.microsoft.com/office/drawing/2014/main" val="3428189480"/>
                    </a:ext>
                  </a:extLst>
                </a:gridCol>
                <a:gridCol w="2101977">
                  <a:extLst>
                    <a:ext uri="{9D8B030D-6E8A-4147-A177-3AD203B41FA5}">
                      <a16:colId xmlns:a16="http://schemas.microsoft.com/office/drawing/2014/main" val="1325511032"/>
                    </a:ext>
                  </a:extLst>
                </a:gridCol>
              </a:tblGrid>
              <a:tr h="467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#1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#2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67439"/>
                  </a:ext>
                </a:extLst>
              </a:tr>
              <a:tr h="137286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Need some data? Build a 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! (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</a:rPr>
                        <a:t>DWQuery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 am – 11:25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</a:t>
                      </a:r>
                      <a:r>
                        <a:rPr lang="en-US" sz="1800" baseline="0" dirty="0" smtClean="0"/>
                        <a:t> pm – 12:55pm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17808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I: Get the facts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am – 11:55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2:00 pm – 2:25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80994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II: Get the insight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pm – 12:25 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2:30</a:t>
                      </a:r>
                      <a:r>
                        <a:rPr lang="en-US" sz="1800" baseline="0" dirty="0" smtClean="0"/>
                        <a:t> pm – 2:55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6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04" y="1751076"/>
            <a:ext cx="5788152" cy="1065276"/>
          </a:xfrm>
        </p:spPr>
        <p:txBody>
          <a:bodyPr/>
          <a:lstStyle/>
          <a:p>
            <a:r>
              <a:rPr lang="en-US" dirty="0" smtClean="0"/>
              <a:t>UCPath 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0"/>
            <a:ext cx="667187" cy="10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35"/>
            <a:ext cx="9194718" cy="49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58"/>
            <a:ext cx="9194292" cy="51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173736"/>
            <a:ext cx="8520600" cy="2327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Contact Us!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2606805"/>
            <a:ext cx="8571688" cy="180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OIT Help Desk: </a:t>
            </a:r>
            <a:r>
              <a:rPr lang="en-US" sz="2000" dirty="0" smtClean="0">
                <a:solidFill>
                  <a:schemeClr val="tx1"/>
                </a:solidFill>
              </a:rPr>
              <a:t>(949) 824 – 2222 or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oit@uci.edu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Data Warehouse Email List: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uci-dwh@uci.edu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Cognos Email List: 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oit-cognos-users@uci.edu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1600" dirty="0" smtClean="0"/>
          </a:p>
          <a:p>
            <a:pPr marL="0" lvl="0" indent="0"/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828432"/>
            <a:ext cx="8520600" cy="2623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Give </a:t>
            </a:r>
            <a:r>
              <a:rPr lang="en-US" dirty="0"/>
              <a:t>a Hoot About Reporting and Analytics</a:t>
            </a:r>
            <a:r>
              <a:rPr lang="en-US" dirty="0" smtClean="0"/>
              <a:t>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3259015"/>
            <a:ext cx="8571688" cy="115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hlinkClick r:id="rId3"/>
              </a:rPr>
              <a:t>portal.uci.edu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(Decision Support Tab)</a:t>
            </a:r>
          </a:p>
          <a:p>
            <a:pPr marL="0" lvl="0" indent="0"/>
            <a:endParaRPr lang="en-US" sz="1000" dirty="0" smtClean="0"/>
          </a:p>
          <a:p>
            <a:pPr marL="0" lvl="0" indent="0"/>
            <a:r>
              <a:rPr lang="en-US" dirty="0" smtClean="0">
                <a:hlinkClick r:id="rId4"/>
              </a:rPr>
              <a:t>datawarehouse.uci.edu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(New Website Coming Soon!)</a:t>
            </a:r>
            <a:endParaRPr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44" y="132588"/>
            <a:ext cx="6127652" cy="885137"/>
          </a:xfrm>
        </p:spPr>
        <p:txBody>
          <a:bodyPr/>
          <a:lstStyle/>
          <a:p>
            <a:pPr algn="ctr"/>
            <a:r>
              <a:rPr lang="en-US" dirty="0" smtClean="0"/>
              <a:t>Come Watch Our Presentations!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44" cy="10484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5156" y="1017726"/>
          <a:ext cx="8407908" cy="38057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8020">
                  <a:extLst>
                    <a:ext uri="{9D8B030D-6E8A-4147-A177-3AD203B41FA5}">
                      <a16:colId xmlns:a16="http://schemas.microsoft.com/office/drawing/2014/main" val="599689562"/>
                    </a:ext>
                  </a:extLst>
                </a:gridCol>
                <a:gridCol w="1558579">
                  <a:extLst>
                    <a:ext uri="{9D8B030D-6E8A-4147-A177-3AD203B41FA5}">
                      <a16:colId xmlns:a16="http://schemas.microsoft.com/office/drawing/2014/main" val="1412439099"/>
                    </a:ext>
                  </a:extLst>
                </a:gridCol>
                <a:gridCol w="2379332">
                  <a:extLst>
                    <a:ext uri="{9D8B030D-6E8A-4147-A177-3AD203B41FA5}">
                      <a16:colId xmlns:a16="http://schemas.microsoft.com/office/drawing/2014/main" val="3428189480"/>
                    </a:ext>
                  </a:extLst>
                </a:gridCol>
                <a:gridCol w="2101977">
                  <a:extLst>
                    <a:ext uri="{9D8B030D-6E8A-4147-A177-3AD203B41FA5}">
                      <a16:colId xmlns:a16="http://schemas.microsoft.com/office/drawing/2014/main" val="1325511032"/>
                    </a:ext>
                  </a:extLst>
                </a:gridCol>
              </a:tblGrid>
              <a:tr h="467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#1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#2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67439"/>
                  </a:ext>
                </a:extLst>
              </a:tr>
              <a:tr h="137286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Need some data? Build a 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! (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</a:rPr>
                        <a:t>DWQuery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 am – 11:25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</a:t>
                      </a:r>
                      <a:r>
                        <a:rPr lang="en-US" sz="1800" baseline="0" dirty="0" smtClean="0"/>
                        <a:t> pm – 12:55pm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17808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I: Get the facts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am – 11:55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2:00 pm – 2:25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80994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II: Get the insight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pm – 12:25 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2:30</a:t>
                      </a:r>
                      <a:r>
                        <a:rPr lang="en-US" sz="1800" baseline="0" dirty="0" smtClean="0"/>
                        <a:t> pm – 2:55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6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04" y="1751076"/>
            <a:ext cx="5788152" cy="1065276"/>
          </a:xfrm>
        </p:spPr>
        <p:txBody>
          <a:bodyPr/>
          <a:lstStyle/>
          <a:p>
            <a:r>
              <a:rPr lang="en-US" dirty="0" err="1" smtClean="0"/>
              <a:t>DWQuery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0"/>
            <a:ext cx="667187" cy="10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24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KFS G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844" y="361547"/>
            <a:ext cx="7418312" cy="48700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440266"/>
          </a:xfrm>
        </p:spPr>
        <p:txBody>
          <a:bodyPr/>
          <a:lstStyle/>
          <a:p>
            <a:pPr algn="ctr"/>
            <a:r>
              <a:rPr lang="en-US" sz="2400" dirty="0" smtClean="0"/>
              <a:t>General Ledger Query Page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44" y="132588"/>
            <a:ext cx="6127652" cy="885137"/>
          </a:xfrm>
        </p:spPr>
        <p:txBody>
          <a:bodyPr/>
          <a:lstStyle/>
          <a:p>
            <a:pPr algn="ctr"/>
            <a:r>
              <a:rPr lang="en-US" dirty="0" smtClean="0"/>
              <a:t>Come Watch Our Presentations!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44" cy="10484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55178"/>
              </p:ext>
            </p:extLst>
          </p:nvPr>
        </p:nvGraphicFramePr>
        <p:xfrm>
          <a:off x="105156" y="1017726"/>
          <a:ext cx="8407908" cy="38057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8020">
                  <a:extLst>
                    <a:ext uri="{9D8B030D-6E8A-4147-A177-3AD203B41FA5}">
                      <a16:colId xmlns:a16="http://schemas.microsoft.com/office/drawing/2014/main" val="599689562"/>
                    </a:ext>
                  </a:extLst>
                </a:gridCol>
                <a:gridCol w="1558579">
                  <a:extLst>
                    <a:ext uri="{9D8B030D-6E8A-4147-A177-3AD203B41FA5}">
                      <a16:colId xmlns:a16="http://schemas.microsoft.com/office/drawing/2014/main" val="1412439099"/>
                    </a:ext>
                  </a:extLst>
                </a:gridCol>
                <a:gridCol w="2379332">
                  <a:extLst>
                    <a:ext uri="{9D8B030D-6E8A-4147-A177-3AD203B41FA5}">
                      <a16:colId xmlns:a16="http://schemas.microsoft.com/office/drawing/2014/main" val="3428189480"/>
                    </a:ext>
                  </a:extLst>
                </a:gridCol>
                <a:gridCol w="2101977">
                  <a:extLst>
                    <a:ext uri="{9D8B030D-6E8A-4147-A177-3AD203B41FA5}">
                      <a16:colId xmlns:a16="http://schemas.microsoft.com/office/drawing/2014/main" val="1325511032"/>
                    </a:ext>
                  </a:extLst>
                </a:gridCol>
              </a:tblGrid>
              <a:tr h="467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#1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#2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67439"/>
                  </a:ext>
                </a:extLst>
              </a:tr>
              <a:tr h="137286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Need some data? Build a 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! (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</a:rPr>
                        <a:t>DWQuery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 am – 11:25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</a:t>
                      </a:r>
                      <a:r>
                        <a:rPr lang="en-US" sz="1800" baseline="0" dirty="0" smtClean="0"/>
                        <a:t> pm – 12:55pm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17808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I: Get the facts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am – 11:55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2:00 pm – 2:25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80994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II: Get the insight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pm – 12:25 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2:30</a:t>
                      </a:r>
                      <a:r>
                        <a:rPr lang="en-US" sz="1800" baseline="0" dirty="0" smtClean="0"/>
                        <a:t> pm – 2:55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6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1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24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KFS General Ledger Query resul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06" y="513876"/>
            <a:ext cx="9070987" cy="46973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906"/>
          </a:xfrm>
        </p:spPr>
        <p:txBody>
          <a:bodyPr/>
          <a:lstStyle/>
          <a:p>
            <a:pPr algn="ctr"/>
            <a:r>
              <a:rPr lang="en-US" sz="2400" dirty="0" smtClean="0"/>
              <a:t>KFS General Ledger Query Result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8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151" y="60960"/>
            <a:ext cx="6151062" cy="562187"/>
          </a:xfrm>
        </p:spPr>
        <p:txBody>
          <a:bodyPr/>
          <a:lstStyle/>
          <a:p>
            <a:pPr algn="ctr"/>
            <a:r>
              <a:rPr lang="en-US" dirty="0" smtClean="0"/>
              <a:t>New Queries Coming Soon!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00" y="1006604"/>
            <a:ext cx="8520600" cy="3931155"/>
          </a:xfrm>
        </p:spPr>
        <p:txBody>
          <a:bodyPr/>
          <a:lstStyle/>
          <a:p>
            <a:r>
              <a:rPr lang="en-US" sz="2800" dirty="0" smtClean="0"/>
              <a:t>Purchase Order Item (KFS)</a:t>
            </a:r>
          </a:p>
          <a:p>
            <a:r>
              <a:rPr lang="en-US" sz="2800" dirty="0" smtClean="0"/>
              <a:t>Converted Queries from BLISS (Legacy Data Warehouse):</a:t>
            </a:r>
          </a:p>
          <a:p>
            <a:pPr lvl="1"/>
            <a:r>
              <a:rPr lang="en-US" sz="2000" dirty="0" smtClean="0"/>
              <a:t>Fund Summary (pre-KFS, up to Fiscal Year 2013/2014)</a:t>
            </a:r>
          </a:p>
          <a:p>
            <a:pPr lvl="1"/>
            <a:r>
              <a:rPr lang="en-US" sz="2000" dirty="0" smtClean="0"/>
              <a:t>Payroll Expense (PPS)</a:t>
            </a:r>
          </a:p>
          <a:p>
            <a:pPr lvl="1"/>
            <a:r>
              <a:rPr lang="en-US" sz="2000" dirty="0" smtClean="0"/>
              <a:t>Sponsored Projects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0"/>
            <a:ext cx="667187" cy="10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173736"/>
            <a:ext cx="8520600" cy="2327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Contact Us!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2606805"/>
            <a:ext cx="8571688" cy="180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OIT Help Desk: </a:t>
            </a:r>
            <a:r>
              <a:rPr lang="en-US" sz="2000" dirty="0" smtClean="0">
                <a:solidFill>
                  <a:schemeClr val="tx1"/>
                </a:solidFill>
              </a:rPr>
              <a:t>(949) 824 – 2222 or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oit@uci.edu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Data Warehouse Email List: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uci-dwh@uci.edu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Cognos Email List: 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oit-cognos-users@uci.edu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1600" dirty="0" smtClean="0"/>
          </a:p>
          <a:p>
            <a:pPr marL="0" lvl="0" indent="0"/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828432"/>
            <a:ext cx="8520600" cy="2623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Give </a:t>
            </a:r>
            <a:r>
              <a:rPr lang="en-US" dirty="0"/>
              <a:t>a Hoot About Reporting and Analytics</a:t>
            </a:r>
            <a:r>
              <a:rPr lang="en-US" dirty="0" smtClean="0"/>
              <a:t>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3259015"/>
            <a:ext cx="8571688" cy="115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hlinkClick r:id="rId3"/>
              </a:rPr>
              <a:t>portal.uci.edu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(Decision Support Tab)</a:t>
            </a:r>
          </a:p>
          <a:p>
            <a:pPr marL="0" lvl="0" indent="0"/>
            <a:endParaRPr lang="en-US" sz="1000" dirty="0" smtClean="0"/>
          </a:p>
          <a:p>
            <a:pPr marL="0" lvl="0" indent="0"/>
            <a:r>
              <a:rPr lang="en-US" dirty="0" smtClean="0">
                <a:hlinkClick r:id="rId4"/>
              </a:rPr>
              <a:t>datawarehouse.uci.edu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(New Website Coming Soon!)</a:t>
            </a:r>
            <a:endParaRPr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44" y="132588"/>
            <a:ext cx="6127652" cy="885137"/>
          </a:xfrm>
        </p:spPr>
        <p:txBody>
          <a:bodyPr/>
          <a:lstStyle/>
          <a:p>
            <a:pPr algn="ctr"/>
            <a:r>
              <a:rPr lang="en-US" dirty="0" smtClean="0"/>
              <a:t>Come Watch Our Presentations!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44" cy="10484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5156" y="1017726"/>
          <a:ext cx="8407908" cy="38057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8020">
                  <a:extLst>
                    <a:ext uri="{9D8B030D-6E8A-4147-A177-3AD203B41FA5}">
                      <a16:colId xmlns:a16="http://schemas.microsoft.com/office/drawing/2014/main" val="599689562"/>
                    </a:ext>
                  </a:extLst>
                </a:gridCol>
                <a:gridCol w="1558579">
                  <a:extLst>
                    <a:ext uri="{9D8B030D-6E8A-4147-A177-3AD203B41FA5}">
                      <a16:colId xmlns:a16="http://schemas.microsoft.com/office/drawing/2014/main" val="1412439099"/>
                    </a:ext>
                  </a:extLst>
                </a:gridCol>
                <a:gridCol w="2379332">
                  <a:extLst>
                    <a:ext uri="{9D8B030D-6E8A-4147-A177-3AD203B41FA5}">
                      <a16:colId xmlns:a16="http://schemas.microsoft.com/office/drawing/2014/main" val="3428189480"/>
                    </a:ext>
                  </a:extLst>
                </a:gridCol>
                <a:gridCol w="2101977">
                  <a:extLst>
                    <a:ext uri="{9D8B030D-6E8A-4147-A177-3AD203B41FA5}">
                      <a16:colId xmlns:a16="http://schemas.microsoft.com/office/drawing/2014/main" val="1325511032"/>
                    </a:ext>
                  </a:extLst>
                </a:gridCol>
              </a:tblGrid>
              <a:tr h="467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#1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#2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67439"/>
                  </a:ext>
                </a:extLst>
              </a:tr>
              <a:tr h="137286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Need some data? Build a 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! (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</a:rPr>
                        <a:t>DWQuery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 am – 11:25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</a:t>
                      </a:r>
                      <a:r>
                        <a:rPr lang="en-US" sz="1800" baseline="0" dirty="0" smtClean="0"/>
                        <a:t> pm – 12:55pm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17808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I: Get the facts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am – 11:55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2:00 pm – 2:25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80994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II: Get the insight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pm – 12:25 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2:30</a:t>
                      </a:r>
                      <a:r>
                        <a:rPr lang="en-US" sz="1800" baseline="0" dirty="0" smtClean="0"/>
                        <a:t> pm – 2:55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6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KFS 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0"/>
            <a:ext cx="667187" cy="10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24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KFS-PI-001-Award Balance Overview - IBM Cognos View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6667"/>
            <a:ext cx="9144000" cy="4739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99704"/>
          </a:xfrm>
        </p:spPr>
        <p:txBody>
          <a:bodyPr/>
          <a:lstStyle/>
          <a:p>
            <a:pPr algn="ctr"/>
            <a:r>
              <a:rPr lang="en-US" sz="2400" dirty="0" smtClean="0"/>
              <a:t>Award Balance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8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24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93766"/>
          </a:xfrm>
        </p:spPr>
        <p:txBody>
          <a:bodyPr/>
          <a:lstStyle/>
          <a:p>
            <a:pPr algn="ctr"/>
            <a:r>
              <a:rPr lang="en-US" sz="2400" dirty="0" smtClean="0"/>
              <a:t>Ledger Reconciliation Report - Prompt Page</a:t>
            </a:r>
            <a:endParaRPr lang="en-US" sz="2400" dirty="0"/>
          </a:p>
        </p:txBody>
      </p:sp>
      <p:pic>
        <p:nvPicPr>
          <p:cNvPr id="5" name="Picture Placeholder 4" descr="KFS-GL-038-Ledger Reconciliation Report - IBM Cognos View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3767"/>
            <a:ext cx="9065306" cy="3897368"/>
          </a:xfrm>
        </p:spPr>
      </p:pic>
    </p:spTree>
    <p:extLst>
      <p:ext uri="{BB962C8B-B14F-4D97-AF65-F5344CB8AC3E}">
        <p14:creationId xmlns:p14="http://schemas.microsoft.com/office/powerpoint/2010/main" val="11326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524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2203"/>
          </a:xfrm>
        </p:spPr>
        <p:txBody>
          <a:bodyPr/>
          <a:lstStyle/>
          <a:p>
            <a:pPr algn="ctr"/>
            <a:r>
              <a:rPr lang="en-US" dirty="0" smtClean="0"/>
              <a:t>Ledger Reconciliation Report</a:t>
            </a:r>
            <a:endParaRPr lang="en-US" dirty="0"/>
          </a:p>
        </p:txBody>
      </p:sp>
      <p:pic>
        <p:nvPicPr>
          <p:cNvPr id="5" name="Picture Placeholder 4" descr="KFS-GL-038-Ledger Reconciliation Report - IBM Cognos View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013" y="474169"/>
            <a:ext cx="8193974" cy="4717742"/>
          </a:xfrm>
        </p:spPr>
      </p:pic>
    </p:spTree>
    <p:extLst>
      <p:ext uri="{BB962C8B-B14F-4D97-AF65-F5344CB8AC3E}">
        <p14:creationId xmlns:p14="http://schemas.microsoft.com/office/powerpoint/2010/main" val="16956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173736"/>
            <a:ext cx="8520600" cy="2327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Contact Us!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2606805"/>
            <a:ext cx="8571688" cy="180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OIT Help Desk: </a:t>
            </a:r>
            <a:r>
              <a:rPr lang="en-US" sz="2000" dirty="0" smtClean="0">
                <a:solidFill>
                  <a:schemeClr val="tx1"/>
                </a:solidFill>
              </a:rPr>
              <a:t>(949) 824 – 2222 or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oit@uci.edu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Data Warehouse Email List: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uci-dwh@uci.edu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Cognos Email List: 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oit-cognos-users@uci.edu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1600" dirty="0" smtClean="0"/>
          </a:p>
          <a:p>
            <a:pPr marL="0" lvl="0" indent="0"/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04" y="1751076"/>
            <a:ext cx="5788152" cy="1065276"/>
          </a:xfrm>
        </p:spPr>
        <p:txBody>
          <a:bodyPr/>
          <a:lstStyle/>
          <a:p>
            <a:r>
              <a:rPr lang="en-US" dirty="0" smtClean="0"/>
              <a:t>Research Administration 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0"/>
            <a:ext cx="667187" cy="10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828432"/>
            <a:ext cx="8520600" cy="2623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Give </a:t>
            </a:r>
            <a:r>
              <a:rPr lang="en-US" dirty="0"/>
              <a:t>a Hoot About Reporting and Analytics</a:t>
            </a:r>
            <a:r>
              <a:rPr lang="en-US" dirty="0" smtClean="0"/>
              <a:t>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3259015"/>
            <a:ext cx="8571688" cy="115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hlinkClick r:id="rId3"/>
              </a:rPr>
              <a:t>portal.uci.edu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(Decision Support Tab)</a:t>
            </a:r>
          </a:p>
          <a:p>
            <a:pPr marL="0" lvl="0" indent="0"/>
            <a:endParaRPr lang="en-US" sz="1000" dirty="0" smtClean="0"/>
          </a:p>
          <a:p>
            <a:pPr marL="0" lvl="0" indent="0"/>
            <a:r>
              <a:rPr lang="en-US" dirty="0" smtClean="0">
                <a:hlinkClick r:id="rId4"/>
              </a:rPr>
              <a:t>datawarehouse.uci.edu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(New Website Coming Soon!)</a:t>
            </a:r>
            <a:endParaRPr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44" y="132588"/>
            <a:ext cx="6127652" cy="885137"/>
          </a:xfrm>
        </p:spPr>
        <p:txBody>
          <a:bodyPr/>
          <a:lstStyle/>
          <a:p>
            <a:pPr algn="ctr"/>
            <a:r>
              <a:rPr lang="en-US" dirty="0" smtClean="0"/>
              <a:t>Come Watch Our Presentations!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44" cy="10484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5156" y="1017726"/>
          <a:ext cx="8407908" cy="38057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8020">
                  <a:extLst>
                    <a:ext uri="{9D8B030D-6E8A-4147-A177-3AD203B41FA5}">
                      <a16:colId xmlns:a16="http://schemas.microsoft.com/office/drawing/2014/main" val="599689562"/>
                    </a:ext>
                  </a:extLst>
                </a:gridCol>
                <a:gridCol w="1558579">
                  <a:extLst>
                    <a:ext uri="{9D8B030D-6E8A-4147-A177-3AD203B41FA5}">
                      <a16:colId xmlns:a16="http://schemas.microsoft.com/office/drawing/2014/main" val="1412439099"/>
                    </a:ext>
                  </a:extLst>
                </a:gridCol>
                <a:gridCol w="2379332">
                  <a:extLst>
                    <a:ext uri="{9D8B030D-6E8A-4147-A177-3AD203B41FA5}">
                      <a16:colId xmlns:a16="http://schemas.microsoft.com/office/drawing/2014/main" val="3428189480"/>
                    </a:ext>
                  </a:extLst>
                </a:gridCol>
                <a:gridCol w="2101977">
                  <a:extLst>
                    <a:ext uri="{9D8B030D-6E8A-4147-A177-3AD203B41FA5}">
                      <a16:colId xmlns:a16="http://schemas.microsoft.com/office/drawing/2014/main" val="1325511032"/>
                    </a:ext>
                  </a:extLst>
                </a:gridCol>
              </a:tblGrid>
              <a:tr h="467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#1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#2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67439"/>
                  </a:ext>
                </a:extLst>
              </a:tr>
              <a:tr h="137286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Need some data? Build a 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! (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</a:rPr>
                        <a:t>DWQuery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 am – 11:25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</a:t>
                      </a:r>
                      <a:r>
                        <a:rPr lang="en-US" sz="1800" baseline="0" dirty="0" smtClean="0"/>
                        <a:t> pm – 12:55pm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17808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I: Get the facts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am – 11:55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2:00 pm – 2:25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80994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II: Get the insight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pm – 12:25 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2:30</a:t>
                      </a:r>
                      <a:r>
                        <a:rPr lang="en-US" sz="1800" baseline="0" dirty="0" smtClean="0"/>
                        <a:t> pm – 2:55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6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0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OIR - Student Enrollment 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0"/>
            <a:ext cx="667187" cy="10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524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97304"/>
          </a:xfrm>
        </p:spPr>
        <p:txBody>
          <a:bodyPr/>
          <a:lstStyle/>
          <a:p>
            <a:pPr algn="ctr"/>
            <a:r>
              <a:rPr lang="en-US" dirty="0" smtClean="0"/>
              <a:t>OIR - Student Enrollment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" y="497305"/>
            <a:ext cx="7769450" cy="4665624"/>
          </a:xfrm>
        </p:spPr>
      </p:pic>
    </p:spTree>
    <p:extLst>
      <p:ext uri="{BB962C8B-B14F-4D97-AF65-F5344CB8AC3E}">
        <p14:creationId xmlns:p14="http://schemas.microsoft.com/office/powerpoint/2010/main" val="25586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524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6841"/>
          </a:xfrm>
        </p:spPr>
        <p:txBody>
          <a:bodyPr/>
          <a:lstStyle/>
          <a:p>
            <a:pPr algn="ctr"/>
            <a:r>
              <a:rPr lang="en-US" dirty="0" smtClean="0"/>
              <a:t>OIR - Student Enrollment Visualization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3" y="446917"/>
            <a:ext cx="6630874" cy="4753280"/>
          </a:xfrm>
        </p:spPr>
      </p:pic>
    </p:spTree>
    <p:extLst>
      <p:ext uri="{BB962C8B-B14F-4D97-AF65-F5344CB8AC3E}">
        <p14:creationId xmlns:p14="http://schemas.microsoft.com/office/powerpoint/2010/main" val="33667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173736"/>
            <a:ext cx="8520600" cy="2327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Contact Us!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2606805"/>
            <a:ext cx="8571688" cy="180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OIT Help Desk: </a:t>
            </a:r>
            <a:r>
              <a:rPr lang="en-US" sz="2000" dirty="0" smtClean="0">
                <a:solidFill>
                  <a:schemeClr val="tx1"/>
                </a:solidFill>
              </a:rPr>
              <a:t>(949) 824 – 2222 or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oit@uci.edu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Data Warehouse Email List: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uci-dwh@uci.edu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Cognos Email List: 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oit-cognos-users@uci.edu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1600" dirty="0" smtClean="0"/>
          </a:p>
          <a:p>
            <a:pPr marL="0" lvl="0" indent="0"/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828432"/>
            <a:ext cx="8520600" cy="2623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Give </a:t>
            </a:r>
            <a:r>
              <a:rPr lang="en-US" dirty="0"/>
              <a:t>a Hoot About Reporting and Analytics</a:t>
            </a:r>
            <a:r>
              <a:rPr lang="en-US" dirty="0" smtClean="0"/>
              <a:t>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3259015"/>
            <a:ext cx="8571688" cy="115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hlinkClick r:id="rId3"/>
              </a:rPr>
              <a:t>portal.uci.edu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(Decision Support Tab)</a:t>
            </a:r>
          </a:p>
          <a:p>
            <a:pPr marL="0" lvl="0" indent="0"/>
            <a:endParaRPr lang="en-US" sz="1000" dirty="0" smtClean="0"/>
          </a:p>
          <a:p>
            <a:pPr marL="0" lvl="0" indent="0"/>
            <a:r>
              <a:rPr lang="en-US" dirty="0" smtClean="0">
                <a:hlinkClick r:id="rId4"/>
              </a:rPr>
              <a:t>datawarehouse.uci.edu</a:t>
            </a:r>
            <a:r>
              <a:rPr lang="en-US" dirty="0" smtClean="0"/>
              <a:t> </a:t>
            </a:r>
          </a:p>
          <a:p>
            <a:pPr marL="0" lvl="0" indent="0"/>
            <a:r>
              <a:rPr lang="en-US" sz="1600" dirty="0" smtClean="0"/>
              <a:t>(New Website Coming Soon!)</a:t>
            </a:r>
            <a:endParaRPr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44" y="132588"/>
            <a:ext cx="6127652" cy="885137"/>
          </a:xfrm>
        </p:spPr>
        <p:txBody>
          <a:bodyPr/>
          <a:lstStyle/>
          <a:p>
            <a:pPr algn="ctr"/>
            <a:r>
              <a:rPr lang="en-US" dirty="0" smtClean="0"/>
              <a:t>Come Watch Our Presentations!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44" cy="10484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5156" y="1017726"/>
          <a:ext cx="8407908" cy="38057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8020">
                  <a:extLst>
                    <a:ext uri="{9D8B030D-6E8A-4147-A177-3AD203B41FA5}">
                      <a16:colId xmlns:a16="http://schemas.microsoft.com/office/drawing/2014/main" val="599689562"/>
                    </a:ext>
                  </a:extLst>
                </a:gridCol>
                <a:gridCol w="1558579">
                  <a:extLst>
                    <a:ext uri="{9D8B030D-6E8A-4147-A177-3AD203B41FA5}">
                      <a16:colId xmlns:a16="http://schemas.microsoft.com/office/drawing/2014/main" val="1412439099"/>
                    </a:ext>
                  </a:extLst>
                </a:gridCol>
                <a:gridCol w="2379332">
                  <a:extLst>
                    <a:ext uri="{9D8B030D-6E8A-4147-A177-3AD203B41FA5}">
                      <a16:colId xmlns:a16="http://schemas.microsoft.com/office/drawing/2014/main" val="3428189480"/>
                    </a:ext>
                  </a:extLst>
                </a:gridCol>
                <a:gridCol w="2101977">
                  <a:extLst>
                    <a:ext uri="{9D8B030D-6E8A-4147-A177-3AD203B41FA5}">
                      <a16:colId xmlns:a16="http://schemas.microsoft.com/office/drawing/2014/main" val="1325511032"/>
                    </a:ext>
                  </a:extLst>
                </a:gridCol>
              </a:tblGrid>
              <a:tr h="467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#1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 #2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67439"/>
                  </a:ext>
                </a:extLst>
              </a:tr>
              <a:tr h="137286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Need some data? Build a 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! (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</a:rPr>
                        <a:t>DWQuery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 am – 11:25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</a:t>
                      </a:r>
                      <a:r>
                        <a:rPr lang="en-US" sz="1800" baseline="0" dirty="0" smtClean="0"/>
                        <a:t> pm – 12:55pm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17808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I: Get the facts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am – 11:55 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2:00 pm – 2:25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80994"/>
                  </a:ext>
                </a:extLst>
              </a:tr>
              <a:tr h="98254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</a:rPr>
                        <a:t>Cognos II: Get the insight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Moss Cove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pm – 12:25 pm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2:30</a:t>
                      </a:r>
                      <a:r>
                        <a:rPr lang="en-US" sz="1800" baseline="0" dirty="0" smtClean="0"/>
                        <a:t> pm – 2:55 pm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6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9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76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05" y="0"/>
            <a:ext cx="6004644" cy="51764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62492" y="2660821"/>
            <a:ext cx="1414291" cy="286230"/>
            <a:chOff x="3933564" y="2772903"/>
            <a:chExt cx="1414291" cy="286230"/>
          </a:xfrm>
        </p:grpSpPr>
        <p:sp>
          <p:nvSpPr>
            <p:cNvPr id="7" name="Line Callout 1 6"/>
            <p:cNvSpPr/>
            <p:nvPr/>
          </p:nvSpPr>
          <p:spPr>
            <a:xfrm>
              <a:off x="3933564" y="2772903"/>
              <a:ext cx="1414291" cy="286230"/>
            </a:xfrm>
            <a:prstGeom prst="borderCallout1">
              <a:avLst>
                <a:gd name="adj1" fmla="val 52084"/>
                <a:gd name="adj2" fmla="val -213"/>
                <a:gd name="adj3" fmla="val 138829"/>
                <a:gd name="adj4" fmla="val -94072"/>
              </a:avLst>
            </a:prstGeom>
            <a:noFill/>
            <a:ln w="19050">
              <a:solidFill>
                <a:srgbClr val="0064A1">
                  <a:alpha val="75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3564" y="2800602"/>
              <a:ext cx="14142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 smtClean="0">
                  <a:solidFill>
                    <a:srgbClr val="0064A1"/>
                  </a:solidFill>
                  <a:latin typeface="Montserrat Medium" panose="020B0604020202020204" charset="0"/>
                </a:rPr>
                <a:t>Click for more detail…</a:t>
              </a:r>
              <a:endParaRPr lang="en-US" sz="900" u="sng" dirty="0">
                <a:solidFill>
                  <a:srgbClr val="0064A1"/>
                </a:solidFill>
                <a:latin typeface="Montserrat Medium" panose="020B060402020202020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3813"/>
          </a:xfrm>
        </p:spPr>
        <p:txBody>
          <a:bodyPr/>
          <a:lstStyle/>
          <a:p>
            <a:r>
              <a:rPr lang="en-US" sz="2400" dirty="0" smtClean="0"/>
              <a:t>Awards by 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5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76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0"/>
            <a:ext cx="7416800" cy="51764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42761" y="3127760"/>
            <a:ext cx="1414291" cy="286230"/>
            <a:chOff x="3933564" y="2772903"/>
            <a:chExt cx="1414291" cy="286230"/>
          </a:xfrm>
        </p:grpSpPr>
        <p:sp>
          <p:nvSpPr>
            <p:cNvPr id="7" name="Line Callout 1 6"/>
            <p:cNvSpPr/>
            <p:nvPr/>
          </p:nvSpPr>
          <p:spPr>
            <a:xfrm>
              <a:off x="3933564" y="2772903"/>
              <a:ext cx="1414291" cy="286230"/>
            </a:xfrm>
            <a:prstGeom prst="borderCallout1">
              <a:avLst>
                <a:gd name="adj1" fmla="val 52084"/>
                <a:gd name="adj2" fmla="val -213"/>
                <a:gd name="adj3" fmla="val 149134"/>
                <a:gd name="adj4" fmla="val -110757"/>
              </a:avLst>
            </a:prstGeom>
            <a:noFill/>
            <a:ln w="19050">
              <a:solidFill>
                <a:srgbClr val="0064A1">
                  <a:alpha val="75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3564" y="2800602"/>
              <a:ext cx="14142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 smtClean="0">
                  <a:solidFill>
                    <a:srgbClr val="0064A1"/>
                  </a:solidFill>
                  <a:latin typeface="Montserrat Medium" panose="020B0604020202020204" charset="0"/>
                </a:rPr>
                <a:t>Click for more detail…</a:t>
              </a:r>
              <a:endParaRPr lang="en-US" sz="900" u="sng" dirty="0">
                <a:solidFill>
                  <a:srgbClr val="0064A1"/>
                </a:solidFill>
                <a:latin typeface="Montserrat Medium" panose="020B060402020202020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2213"/>
          </a:xfrm>
        </p:spPr>
        <p:txBody>
          <a:bodyPr/>
          <a:lstStyle/>
          <a:p>
            <a:r>
              <a:rPr lang="en-US" sz="2400" dirty="0" smtClean="0"/>
              <a:t>Awards by </a:t>
            </a:r>
            <a:r>
              <a:rPr lang="en-US" sz="2400" dirty="0" err="1" smtClean="0"/>
              <a:t>Dept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6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76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30017"/>
            <a:ext cx="6546268" cy="5113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74507"/>
            <a:ext cx="6546268" cy="169333"/>
          </a:xfrm>
        </p:spPr>
        <p:txBody>
          <a:bodyPr/>
          <a:lstStyle/>
          <a:p>
            <a:r>
              <a:rPr lang="en-US" sz="2400" dirty="0" smtClean="0"/>
              <a:t>Awards by PI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4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76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2704"/>
            <a:ext cx="8044318" cy="51307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307661" y="3239844"/>
            <a:ext cx="1414291" cy="286230"/>
            <a:chOff x="3933564" y="2772903"/>
            <a:chExt cx="1414291" cy="286230"/>
          </a:xfrm>
        </p:grpSpPr>
        <p:sp>
          <p:nvSpPr>
            <p:cNvPr id="6" name="Line Callout 1 5"/>
            <p:cNvSpPr/>
            <p:nvPr/>
          </p:nvSpPr>
          <p:spPr>
            <a:xfrm>
              <a:off x="3933564" y="2772903"/>
              <a:ext cx="1414291" cy="286230"/>
            </a:xfrm>
            <a:prstGeom prst="borderCallout1">
              <a:avLst>
                <a:gd name="adj1" fmla="val 52084"/>
                <a:gd name="adj2" fmla="val -213"/>
                <a:gd name="adj3" fmla="val 161501"/>
                <a:gd name="adj4" fmla="val -139122"/>
              </a:avLst>
            </a:prstGeom>
            <a:noFill/>
            <a:ln w="19050">
              <a:solidFill>
                <a:srgbClr val="0064A1">
                  <a:alpha val="75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33564" y="2800602"/>
              <a:ext cx="14142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 smtClean="0">
                  <a:solidFill>
                    <a:srgbClr val="0064A1"/>
                  </a:solidFill>
                  <a:latin typeface="Montserrat Medium" panose="020B0604020202020204" charset="0"/>
                </a:rPr>
                <a:t>Click for more detail…</a:t>
              </a:r>
              <a:endParaRPr lang="en-US" sz="900" u="sng" dirty="0">
                <a:solidFill>
                  <a:srgbClr val="0064A1"/>
                </a:solidFill>
                <a:latin typeface="Montserrat Medium" panose="020B060402020202020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428" y="0"/>
            <a:ext cx="5788152" cy="358987"/>
          </a:xfrm>
        </p:spPr>
        <p:txBody>
          <a:bodyPr/>
          <a:lstStyle/>
          <a:p>
            <a:r>
              <a:rPr lang="en-US" sz="2400" dirty="0" smtClean="0"/>
              <a:t>PI/Co-PI Credit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8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76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" y="860212"/>
            <a:ext cx="9065728" cy="3514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428" y="0"/>
            <a:ext cx="5788152" cy="1065276"/>
          </a:xfrm>
        </p:spPr>
        <p:txBody>
          <a:bodyPr/>
          <a:lstStyle/>
          <a:p>
            <a:r>
              <a:rPr lang="en-US" dirty="0" smtClean="0"/>
              <a:t>PI/Co-PI Credit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83108" y="173736"/>
            <a:ext cx="8520600" cy="2327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Contact Us! 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83108" y="2606805"/>
            <a:ext cx="8571688" cy="1809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OIT Help Desk: </a:t>
            </a:r>
            <a:r>
              <a:rPr lang="en-US" sz="2000" dirty="0" smtClean="0">
                <a:solidFill>
                  <a:schemeClr val="tx1"/>
                </a:solidFill>
              </a:rPr>
              <a:t>(949) 824 – 2222 or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oit@uci.edu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Data Warehouse Email List: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uci-dwh@uci.edu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r>
              <a:rPr lang="en-US" sz="2000" b="1" dirty="0" smtClean="0">
                <a:solidFill>
                  <a:schemeClr val="tx1"/>
                </a:solidFill>
              </a:rPr>
              <a:t>Cognos Email List: 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oit-cognos-users@uci.edu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/>
            <a:endParaRPr lang="en-US" sz="1600" dirty="0" smtClean="0"/>
          </a:p>
          <a:p>
            <a:pPr marL="0" lvl="0" indent="0"/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" y="67815"/>
            <a:ext cx="1562101" cy="23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64A1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A0D8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18005</TotalTime>
  <Words>813</Words>
  <Application>Microsoft Office PowerPoint</Application>
  <PresentationFormat>On-screen Show (16:9)</PresentationFormat>
  <Paragraphs>196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Montserrat Medium</vt:lpstr>
      <vt:lpstr>Arial</vt:lpstr>
      <vt:lpstr>Montserrat</vt:lpstr>
      <vt:lpstr>Montserrat SemiBold</vt:lpstr>
      <vt:lpstr>Simple Light</vt:lpstr>
      <vt:lpstr> Give a Hoot About Reporting and Analytics! </vt:lpstr>
      <vt:lpstr>Come Watch Our Presentations!</vt:lpstr>
      <vt:lpstr>Research Administration Reports</vt:lpstr>
      <vt:lpstr>Awards by School</vt:lpstr>
      <vt:lpstr>Awards by Dept</vt:lpstr>
      <vt:lpstr>Awards by PI</vt:lpstr>
      <vt:lpstr>PI/Co-PI Credit</vt:lpstr>
      <vt:lpstr>PI/Co-PI Credit Detail</vt:lpstr>
      <vt:lpstr>Questions?  Contact Us! </vt:lpstr>
      <vt:lpstr>Give a Hoot About Reporting and Analytics! </vt:lpstr>
      <vt:lpstr>Come Watch Our Presentations!</vt:lpstr>
      <vt:lpstr>UCPath Reports</vt:lpstr>
      <vt:lpstr>PowerPoint Presentation</vt:lpstr>
      <vt:lpstr>PowerPoint Presentation</vt:lpstr>
      <vt:lpstr>Questions?  Contact Us! </vt:lpstr>
      <vt:lpstr>Give a Hoot About Reporting and Analytics! </vt:lpstr>
      <vt:lpstr>Come Watch Our Presentations!</vt:lpstr>
      <vt:lpstr>DWQuery</vt:lpstr>
      <vt:lpstr>General Ledger Query Page</vt:lpstr>
      <vt:lpstr>KFS General Ledger Query Result</vt:lpstr>
      <vt:lpstr>New Queries Coming Soon!</vt:lpstr>
      <vt:lpstr>Questions?  Contact Us! </vt:lpstr>
      <vt:lpstr>Give a Hoot About Reporting and Analytics! </vt:lpstr>
      <vt:lpstr>Come Watch Our Presentations!</vt:lpstr>
      <vt:lpstr>KFS Reports</vt:lpstr>
      <vt:lpstr>Award Balance Overview</vt:lpstr>
      <vt:lpstr>Ledger Reconciliation Report - Prompt Page</vt:lpstr>
      <vt:lpstr>Ledger Reconciliation Report</vt:lpstr>
      <vt:lpstr>Questions?  Contact Us! </vt:lpstr>
      <vt:lpstr>Give a Hoot About Reporting and Analytics! </vt:lpstr>
      <vt:lpstr>Come Watch Our Presentations!</vt:lpstr>
      <vt:lpstr>OIR - Student Enrollment Reports</vt:lpstr>
      <vt:lpstr>OIR - Student Enrollment</vt:lpstr>
      <vt:lpstr>OIR - Student Enrollment Visualization</vt:lpstr>
      <vt:lpstr>Questions?  Contact Us! </vt:lpstr>
      <vt:lpstr>Give a Hoot About Reporting and Analytics! </vt:lpstr>
      <vt:lpstr>Come Watch Our Presentations!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&amp; Data Warehouse</dc:title>
  <dc:creator>Valerie Joy Maurer Jones</dc:creator>
  <cp:lastModifiedBy>Valerie Joy Maurer Jones</cp:lastModifiedBy>
  <cp:revision>34</cp:revision>
  <dcterms:modified xsi:type="dcterms:W3CDTF">2019-10-02T16:16:51Z</dcterms:modified>
</cp:coreProperties>
</file>